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 id="2147483682" r:id="rId6"/>
    <p:sldMasterId id="2147483695" r:id="rId7"/>
  </p:sldMasterIdLst>
  <p:notesMasterIdLst>
    <p:notesMasterId r:id="rId18"/>
  </p:notesMasterIdLst>
  <p:sldIdLst>
    <p:sldId id="2147377721" r:id="rId8"/>
    <p:sldId id="351" r:id="rId9"/>
    <p:sldId id="2147476578" r:id="rId10"/>
    <p:sldId id="366" r:id="rId11"/>
    <p:sldId id="368" r:id="rId12"/>
    <p:sldId id="369" r:id="rId13"/>
    <p:sldId id="371" r:id="rId14"/>
    <p:sldId id="372" r:id="rId15"/>
    <p:sldId id="373" r:id="rId16"/>
    <p:sldId id="364" r:id="rId17"/>
  </p:sldIdLst>
  <p:sldSz cx="12192000" cy="6858000"/>
  <p:notesSz cx="7010400" cy="9296400"/>
  <p:defaultTex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E3AF"/>
    <a:srgbClr val="A2D668"/>
    <a:srgbClr val="AFDD9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2" d="100"/>
          <a:sy n="82" d="100"/>
        </p:scale>
        <p:origin x="720"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yaxmo\Downloads\africa-population-2022-10-13.csv"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'africa-population-2022-10-13'!$B$16</c:f>
              <c:strCache>
                <c:ptCount val="1"/>
                <c:pt idx="0">
                  <c:v>POPULATION</c:v>
                </c:pt>
              </c:strCache>
            </c:strRef>
          </c:tx>
          <c:spPr>
            <a:solidFill>
              <a:sysClr val="window" lastClr="FFFFFF">
                <a:lumMod val="65000"/>
              </a:sys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ontserrat" panose="00000500000000000000" pitchFamily="2" charset="0"/>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'africa-population-2022-10-13'!$A$79:$A$88</c:f>
              <c:numCache>
                <c:formatCode>yyyy</c:formatCode>
                <c:ptCount val="10"/>
                <c:pt idx="0">
                  <c:v>41274</c:v>
                </c:pt>
                <c:pt idx="1">
                  <c:v>41639</c:v>
                </c:pt>
                <c:pt idx="2">
                  <c:v>42004</c:v>
                </c:pt>
                <c:pt idx="3">
                  <c:v>42369</c:v>
                </c:pt>
                <c:pt idx="4">
                  <c:v>42735</c:v>
                </c:pt>
                <c:pt idx="5">
                  <c:v>43100</c:v>
                </c:pt>
                <c:pt idx="6">
                  <c:v>43465</c:v>
                </c:pt>
                <c:pt idx="7">
                  <c:v>43830</c:v>
                </c:pt>
                <c:pt idx="8">
                  <c:v>44196</c:v>
                </c:pt>
                <c:pt idx="9">
                  <c:v>44561</c:v>
                </c:pt>
              </c:numCache>
            </c:numRef>
          </c:cat>
          <c:val>
            <c:numRef>
              <c:f>'africa-population-2022-10-13'!$B$79:$B$88</c:f>
              <c:numCache>
                <c:formatCode>_(* #,##0.00_);_(* \(#,##0.00\);_(* "-"??_);_(@_)</c:formatCode>
                <c:ptCount val="10"/>
                <c:pt idx="0">
                  <c:v>1110797234</c:v>
                </c:pt>
                <c:pt idx="1">
                  <c:v>1140180580</c:v>
                </c:pt>
                <c:pt idx="2">
                  <c:v>1170299023</c:v>
                </c:pt>
                <c:pt idx="3">
                  <c:v>1201107938</c:v>
                </c:pt>
                <c:pt idx="4">
                  <c:v>1232111603</c:v>
                </c:pt>
                <c:pt idx="5">
                  <c:v>1263333733</c:v>
                </c:pt>
                <c:pt idx="6">
                  <c:v>1295265049</c:v>
                </c:pt>
                <c:pt idx="7">
                  <c:v>1327701163</c:v>
                </c:pt>
                <c:pt idx="8">
                  <c:v>1360677231</c:v>
                </c:pt>
                <c:pt idx="9">
                  <c:v>1393676444</c:v>
                </c:pt>
              </c:numCache>
            </c:numRef>
          </c:val>
          <c:extLst>
            <c:ext xmlns:c16="http://schemas.microsoft.com/office/drawing/2014/chart" uri="{C3380CC4-5D6E-409C-BE32-E72D297353CC}">
              <c16:uniqueId val="{00000000-BB7B-48C4-B661-EE5624B3FBC0}"/>
            </c:ext>
          </c:extLst>
        </c:ser>
        <c:dLbls>
          <c:showLegendKey val="0"/>
          <c:showVal val="0"/>
          <c:showCatName val="0"/>
          <c:showSerName val="0"/>
          <c:showPercent val="0"/>
          <c:showBubbleSize val="0"/>
        </c:dLbls>
        <c:gapWidth val="20"/>
        <c:overlap val="-27"/>
        <c:axId val="1123411311"/>
        <c:axId val="1123412975"/>
      </c:barChart>
      <c:dateAx>
        <c:axId val="1123411311"/>
        <c:scaling>
          <c:orientation val="minMax"/>
        </c:scaling>
        <c:delete val="0"/>
        <c:axPos val="b"/>
        <c:numFmt formatCode="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ontserrat" panose="00000500000000000000" pitchFamily="2" charset="0"/>
                <a:ea typeface="+mn-ea"/>
                <a:cs typeface="+mn-cs"/>
              </a:defRPr>
            </a:pPr>
            <a:endParaRPr lang="en-NG"/>
          </a:p>
        </c:txPr>
        <c:crossAx val="1123412975"/>
        <c:crosses val="autoZero"/>
        <c:auto val="1"/>
        <c:lblOffset val="100"/>
        <c:baseTimeUnit val="years"/>
      </c:dateAx>
      <c:valAx>
        <c:axId val="1123412975"/>
        <c:scaling>
          <c:orientation val="minMax"/>
        </c:scaling>
        <c:delete val="1"/>
        <c:axPos val="l"/>
        <c:numFmt formatCode="_(* #,##0.00_);_(* \(#,##0.00\);_(* &quot;-&quot;??_);_(@_)" sourceLinked="1"/>
        <c:majorTickMark val="none"/>
        <c:minorTickMark val="none"/>
        <c:tickLblPos val="nextTo"/>
        <c:crossAx val="1123411311"/>
        <c:crosses val="autoZero"/>
        <c:crossBetween val="between"/>
        <c:dispUnits>
          <c:builtInUnit val="b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2" charset="0"/>
                    <a:ea typeface="+mn-ea"/>
                    <a:cs typeface="+mn-cs"/>
                  </a:defRPr>
                </a:pPr>
                <a:endParaRPr lang="en-NG"/>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NG"/>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Sheet1!$E$5</c:f>
              <c:strCache>
                <c:ptCount val="1"/>
                <c:pt idx="0">
                  <c:v>GDP</c:v>
                </c:pt>
              </c:strCache>
            </c:strRef>
          </c:tx>
          <c:spPr>
            <a:solidFill>
              <a:srgbClr val="92D050"/>
            </a:solidFill>
            <a:ln>
              <a:noFill/>
            </a:ln>
            <a:effectLst/>
          </c:spPr>
          <c:invertIfNegative val="0"/>
          <c:dPt>
            <c:idx val="8"/>
            <c:invertIfNegative val="0"/>
            <c:bubble3D val="0"/>
            <c:spPr>
              <a:solidFill>
                <a:srgbClr val="FF0000"/>
              </a:solidFill>
              <a:ln>
                <a:noFill/>
              </a:ln>
              <a:effectLst/>
            </c:spPr>
            <c:extLst>
              <c:ext xmlns:c16="http://schemas.microsoft.com/office/drawing/2014/chart" uri="{C3380CC4-5D6E-409C-BE32-E72D297353CC}">
                <c16:uniqueId val="{00000002-0C17-4590-87E5-1451C84F96C8}"/>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ontserrat" panose="00000500000000000000" pitchFamily="2" charset="0"/>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Sheet1!$D$6:$D$15</c:f>
              <c:numCache>
                <c:formatCode>General</c:formatCode>
                <c:ptCount val="10"/>
                <c:pt idx="0">
                  <c:v>2012</c:v>
                </c:pt>
                <c:pt idx="1">
                  <c:v>2013</c:v>
                </c:pt>
                <c:pt idx="2">
                  <c:v>2014</c:v>
                </c:pt>
                <c:pt idx="3">
                  <c:v>2015</c:v>
                </c:pt>
                <c:pt idx="4">
                  <c:v>2016</c:v>
                </c:pt>
                <c:pt idx="5">
                  <c:v>2017</c:v>
                </c:pt>
                <c:pt idx="6">
                  <c:v>2018</c:v>
                </c:pt>
                <c:pt idx="7">
                  <c:v>2019</c:v>
                </c:pt>
                <c:pt idx="8">
                  <c:v>2020</c:v>
                </c:pt>
                <c:pt idx="9">
                  <c:v>2021</c:v>
                </c:pt>
              </c:numCache>
            </c:numRef>
          </c:cat>
          <c:val>
            <c:numRef>
              <c:f>Sheet1!$E$6:$E$15</c:f>
              <c:numCache>
                <c:formatCode>0.0%</c:formatCode>
                <c:ptCount val="10"/>
                <c:pt idx="0">
                  <c:v>7.0000000000000007E-2</c:v>
                </c:pt>
                <c:pt idx="1">
                  <c:v>3.5000000000000003E-2</c:v>
                </c:pt>
                <c:pt idx="2">
                  <c:v>3.7999999999999999E-2</c:v>
                </c:pt>
                <c:pt idx="3">
                  <c:v>3.3000000000000002E-2</c:v>
                </c:pt>
                <c:pt idx="4">
                  <c:v>2.1000000000000001E-2</c:v>
                </c:pt>
                <c:pt idx="5">
                  <c:v>3.6999999999999998E-2</c:v>
                </c:pt>
                <c:pt idx="6">
                  <c:v>3.5000000000000003E-2</c:v>
                </c:pt>
                <c:pt idx="7">
                  <c:v>3.3000000000000002E-2</c:v>
                </c:pt>
                <c:pt idx="8">
                  <c:v>-1.6E-2</c:v>
                </c:pt>
                <c:pt idx="9">
                  <c:v>5.0999999999999997E-2</c:v>
                </c:pt>
              </c:numCache>
            </c:numRef>
          </c:val>
          <c:extLst>
            <c:ext xmlns:c16="http://schemas.microsoft.com/office/drawing/2014/chart" uri="{C3380CC4-5D6E-409C-BE32-E72D297353CC}">
              <c16:uniqueId val="{00000000-0C17-4590-87E5-1451C84F96C8}"/>
            </c:ext>
          </c:extLst>
        </c:ser>
        <c:dLbls>
          <c:showLegendKey val="0"/>
          <c:showVal val="0"/>
          <c:showCatName val="0"/>
          <c:showSerName val="0"/>
          <c:showPercent val="0"/>
          <c:showBubbleSize val="0"/>
        </c:dLbls>
        <c:gapWidth val="40"/>
        <c:overlap val="-27"/>
        <c:axId val="1126826239"/>
        <c:axId val="1126821247"/>
      </c:barChart>
      <c:catAx>
        <c:axId val="112682623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ontserrat" panose="00000500000000000000" pitchFamily="2" charset="0"/>
                <a:ea typeface="+mn-ea"/>
                <a:cs typeface="+mn-cs"/>
              </a:defRPr>
            </a:pPr>
            <a:endParaRPr lang="en-NG"/>
          </a:p>
        </c:txPr>
        <c:crossAx val="1126821247"/>
        <c:crosses val="autoZero"/>
        <c:auto val="1"/>
        <c:lblAlgn val="ctr"/>
        <c:lblOffset val="100"/>
        <c:noMultiLvlLbl val="0"/>
      </c:catAx>
      <c:valAx>
        <c:axId val="1126821247"/>
        <c:scaling>
          <c:orientation val="minMax"/>
        </c:scaling>
        <c:delete val="1"/>
        <c:axPos val="l"/>
        <c:numFmt formatCode="0.0%" sourceLinked="1"/>
        <c:majorTickMark val="none"/>
        <c:minorTickMark val="none"/>
        <c:tickLblPos val="nextTo"/>
        <c:crossAx val="11268262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NG"/>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23403324584428"/>
          <c:y val="3.0172242525383797E-2"/>
          <c:w val="0.78807152230971134"/>
          <c:h val="0.86242839380186631"/>
        </c:manualLayout>
      </c:layout>
      <c:barChart>
        <c:barDir val="bar"/>
        <c:grouping val="clustered"/>
        <c:varyColors val="0"/>
        <c:ser>
          <c:idx val="0"/>
          <c:order val="0"/>
          <c:tx>
            <c:strRef>
              <c:f>Sheet2!$E$4</c:f>
              <c:strCache>
                <c:ptCount val="1"/>
                <c:pt idx="0">
                  <c:v>PRICE/LTR</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N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Sheet2!$D$8:$D$17</c:f>
              <c:strCache>
                <c:ptCount val="10"/>
                <c:pt idx="0">
                  <c:v>Togo</c:v>
                </c:pt>
                <c:pt idx="1">
                  <c:v>Cameroon</c:v>
                </c:pt>
                <c:pt idx="2">
                  <c:v>Zimbabwe</c:v>
                </c:pt>
                <c:pt idx="3">
                  <c:v>Sudan</c:v>
                </c:pt>
                <c:pt idx="4">
                  <c:v>Gabon</c:v>
                </c:pt>
                <c:pt idx="5">
                  <c:v>Benin</c:v>
                </c:pt>
                <c:pt idx="6">
                  <c:v>Tunisia</c:v>
                </c:pt>
                <c:pt idx="7">
                  <c:v>Egypt</c:v>
                </c:pt>
                <c:pt idx="8">
                  <c:v>Nigeria</c:v>
                </c:pt>
                <c:pt idx="9">
                  <c:v>Libya</c:v>
                </c:pt>
              </c:strCache>
            </c:strRef>
          </c:cat>
          <c:val>
            <c:numRef>
              <c:f>Sheet2!$E$8:$E$17</c:f>
              <c:numCache>
                <c:formatCode>_-* #,##0.000_-;\-* #,##0.000_-;_-* "-"??_-;_-@_-</c:formatCode>
                <c:ptCount val="10"/>
                <c:pt idx="0">
                  <c:v>1.036</c:v>
                </c:pt>
                <c:pt idx="1">
                  <c:v>0.93300000000000005</c:v>
                </c:pt>
                <c:pt idx="2">
                  <c:v>0.92100000000000004</c:v>
                </c:pt>
                <c:pt idx="3">
                  <c:v>0.90300000000000002</c:v>
                </c:pt>
                <c:pt idx="4">
                  <c:v>0.89600000000000002</c:v>
                </c:pt>
                <c:pt idx="5">
                  <c:v>0.88800000000000001</c:v>
                </c:pt>
                <c:pt idx="6">
                  <c:v>0.73399999999999999</c:v>
                </c:pt>
                <c:pt idx="7">
                  <c:v>0.54600000000000004</c:v>
                </c:pt>
                <c:pt idx="8">
                  <c:v>0.436</c:v>
                </c:pt>
                <c:pt idx="9">
                  <c:v>0.03</c:v>
                </c:pt>
              </c:numCache>
            </c:numRef>
          </c:val>
          <c:extLst>
            <c:ext xmlns:c16="http://schemas.microsoft.com/office/drawing/2014/chart" uri="{C3380CC4-5D6E-409C-BE32-E72D297353CC}">
              <c16:uniqueId val="{00000000-2ECE-4E7C-AEE6-315E06FFEFBC}"/>
            </c:ext>
          </c:extLst>
        </c:ser>
        <c:dLbls>
          <c:showLegendKey val="0"/>
          <c:showVal val="0"/>
          <c:showCatName val="0"/>
          <c:showSerName val="0"/>
          <c:showPercent val="0"/>
          <c:showBubbleSize val="0"/>
        </c:dLbls>
        <c:gapWidth val="40"/>
        <c:axId val="2023573775"/>
        <c:axId val="2056147487"/>
      </c:barChart>
      <c:catAx>
        <c:axId val="20235737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NG"/>
          </a:p>
        </c:txPr>
        <c:crossAx val="2056147487"/>
        <c:crosses val="autoZero"/>
        <c:auto val="1"/>
        <c:lblAlgn val="ctr"/>
        <c:lblOffset val="100"/>
        <c:noMultiLvlLbl val="0"/>
      </c:catAx>
      <c:valAx>
        <c:axId val="2056147487"/>
        <c:scaling>
          <c:orientation val="minMax"/>
          <c:max val="1.4"/>
        </c:scaling>
        <c:delete val="0"/>
        <c:axPos val="b"/>
        <c:majorGridlines>
          <c:spPr>
            <a:ln w="9525" cap="flat" cmpd="sng" algn="ctr">
              <a:solidFill>
                <a:schemeClr val="tx1">
                  <a:lumMod val="15000"/>
                  <a:lumOff val="85000"/>
                </a:schemeClr>
              </a:solidFill>
              <a:round/>
            </a:ln>
            <a:effectLst/>
          </c:spPr>
        </c:majorGridlines>
        <c:numFmt formatCode="_-* #,##0.000_-;\-* #,##0.0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NG"/>
          </a:p>
        </c:txPr>
        <c:crossAx val="20235737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NG"/>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6BC9D69-DA2C-4C91-B95A-C549E9C4F595}" type="datetimeFigureOut">
              <a:rPr lang="en-GB" smtClean="0"/>
              <a:t>26/10/2022</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EC409CE-FB42-4861-855D-1474CBEF9195}" type="slidenum">
              <a:rPr lang="en-GB" smtClean="0"/>
              <a:t>‹#›</a:t>
            </a:fld>
            <a:endParaRPr lang="en-GB"/>
          </a:p>
        </p:txBody>
      </p:sp>
    </p:spTree>
    <p:extLst>
      <p:ext uri="{BB962C8B-B14F-4D97-AF65-F5344CB8AC3E}">
        <p14:creationId xmlns:p14="http://schemas.microsoft.com/office/powerpoint/2010/main" val="527361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18744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488DC-9BC7-4DAD-97DD-43ECF512B1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G"/>
          </a:p>
        </p:txBody>
      </p:sp>
      <p:sp>
        <p:nvSpPr>
          <p:cNvPr id="3" name="Subtitle 2">
            <a:extLst>
              <a:ext uri="{FF2B5EF4-FFF2-40B4-BE49-F238E27FC236}">
                <a16:creationId xmlns:a16="http://schemas.microsoft.com/office/drawing/2014/main" id="{AF980E95-9558-4E86-A686-51205A1F38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G"/>
          </a:p>
        </p:txBody>
      </p:sp>
      <p:sp>
        <p:nvSpPr>
          <p:cNvPr id="4" name="Date Placeholder 3">
            <a:extLst>
              <a:ext uri="{FF2B5EF4-FFF2-40B4-BE49-F238E27FC236}">
                <a16:creationId xmlns:a16="http://schemas.microsoft.com/office/drawing/2014/main" id="{781ACF0E-0B47-4B77-9517-7B4F1DE1D114}"/>
              </a:ext>
            </a:extLst>
          </p:cNvPr>
          <p:cNvSpPr>
            <a:spLocks noGrp="1"/>
          </p:cNvSpPr>
          <p:nvPr>
            <p:ph type="dt" sz="half" idx="10"/>
          </p:nvPr>
        </p:nvSpPr>
        <p:spPr/>
        <p:txBody>
          <a:bodyPr/>
          <a:lstStyle/>
          <a:p>
            <a:fld id="{F5103F3A-DF2A-4182-8FC6-E115786E32C8}" type="datetimeFigureOut">
              <a:rPr lang="en-NG" smtClean="0"/>
              <a:t>26/10/2022</a:t>
            </a:fld>
            <a:endParaRPr lang="en-NG"/>
          </a:p>
        </p:txBody>
      </p:sp>
      <p:sp>
        <p:nvSpPr>
          <p:cNvPr id="5" name="Footer Placeholder 4">
            <a:extLst>
              <a:ext uri="{FF2B5EF4-FFF2-40B4-BE49-F238E27FC236}">
                <a16:creationId xmlns:a16="http://schemas.microsoft.com/office/drawing/2014/main" id="{EC856072-D44E-4AD5-9A7B-EC593C0BE8E9}"/>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3387945E-0FCE-47D3-9C93-EBEAD78D9D24}"/>
              </a:ext>
            </a:extLst>
          </p:cNvPr>
          <p:cNvSpPr>
            <a:spLocks noGrp="1"/>
          </p:cNvSpPr>
          <p:nvPr>
            <p:ph type="sldNum" sz="quarter" idx="12"/>
          </p:nvPr>
        </p:nvSpPr>
        <p:spPr/>
        <p:txBody>
          <a:bodyPr/>
          <a:lstStyle/>
          <a:p>
            <a:fld id="{14BA3DAE-F15A-4044-9655-58314EA1160F}" type="slidenum">
              <a:rPr lang="en-NG" smtClean="0"/>
              <a:t>‹#›</a:t>
            </a:fld>
            <a:endParaRPr lang="en-NG"/>
          </a:p>
        </p:txBody>
      </p:sp>
    </p:spTree>
    <p:extLst>
      <p:ext uri="{BB962C8B-B14F-4D97-AF65-F5344CB8AC3E}">
        <p14:creationId xmlns:p14="http://schemas.microsoft.com/office/powerpoint/2010/main" val="3178284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5D029-7609-4FBE-89BF-3AAF205B1B84}"/>
              </a:ext>
            </a:extLst>
          </p:cNvPr>
          <p:cNvSpPr>
            <a:spLocks noGrp="1"/>
          </p:cNvSpPr>
          <p:nvPr>
            <p:ph type="title"/>
          </p:nvPr>
        </p:nvSpPr>
        <p:spPr/>
        <p:txBody>
          <a:bodyPr/>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7A26D2DB-958F-480D-8794-FAFF2B725E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1B7D68EA-9CB3-4730-9FBF-774EF3373295}"/>
              </a:ext>
            </a:extLst>
          </p:cNvPr>
          <p:cNvSpPr>
            <a:spLocks noGrp="1"/>
          </p:cNvSpPr>
          <p:nvPr>
            <p:ph type="dt" sz="half" idx="10"/>
          </p:nvPr>
        </p:nvSpPr>
        <p:spPr/>
        <p:txBody>
          <a:bodyPr/>
          <a:lstStyle/>
          <a:p>
            <a:fld id="{F5103F3A-DF2A-4182-8FC6-E115786E32C8}" type="datetimeFigureOut">
              <a:rPr lang="en-NG" smtClean="0"/>
              <a:t>26/10/2022</a:t>
            </a:fld>
            <a:endParaRPr lang="en-NG"/>
          </a:p>
        </p:txBody>
      </p:sp>
      <p:sp>
        <p:nvSpPr>
          <p:cNvPr id="5" name="Footer Placeholder 4">
            <a:extLst>
              <a:ext uri="{FF2B5EF4-FFF2-40B4-BE49-F238E27FC236}">
                <a16:creationId xmlns:a16="http://schemas.microsoft.com/office/drawing/2014/main" id="{4C7DF867-8879-4A7B-BD7E-1361968694FF}"/>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91D9212E-7C15-406C-B3B7-86E8416370A3}"/>
              </a:ext>
            </a:extLst>
          </p:cNvPr>
          <p:cNvSpPr>
            <a:spLocks noGrp="1"/>
          </p:cNvSpPr>
          <p:nvPr>
            <p:ph type="sldNum" sz="quarter" idx="12"/>
          </p:nvPr>
        </p:nvSpPr>
        <p:spPr/>
        <p:txBody>
          <a:bodyPr/>
          <a:lstStyle/>
          <a:p>
            <a:fld id="{14BA3DAE-F15A-4044-9655-58314EA1160F}" type="slidenum">
              <a:rPr lang="en-NG" smtClean="0"/>
              <a:t>‹#›</a:t>
            </a:fld>
            <a:endParaRPr lang="en-NG"/>
          </a:p>
        </p:txBody>
      </p:sp>
    </p:spTree>
    <p:extLst>
      <p:ext uri="{BB962C8B-B14F-4D97-AF65-F5344CB8AC3E}">
        <p14:creationId xmlns:p14="http://schemas.microsoft.com/office/powerpoint/2010/main" val="456058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D39DF9-B633-4A9B-A433-BB863A0FF64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7738A162-0541-400A-9D8E-0FD0BBFF34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6704E3B9-84C4-4361-9EA5-167B8146E631}"/>
              </a:ext>
            </a:extLst>
          </p:cNvPr>
          <p:cNvSpPr>
            <a:spLocks noGrp="1"/>
          </p:cNvSpPr>
          <p:nvPr>
            <p:ph type="dt" sz="half" idx="10"/>
          </p:nvPr>
        </p:nvSpPr>
        <p:spPr/>
        <p:txBody>
          <a:bodyPr/>
          <a:lstStyle/>
          <a:p>
            <a:fld id="{F5103F3A-DF2A-4182-8FC6-E115786E32C8}" type="datetimeFigureOut">
              <a:rPr lang="en-NG" smtClean="0"/>
              <a:t>26/10/2022</a:t>
            </a:fld>
            <a:endParaRPr lang="en-NG"/>
          </a:p>
        </p:txBody>
      </p:sp>
      <p:sp>
        <p:nvSpPr>
          <p:cNvPr id="5" name="Footer Placeholder 4">
            <a:extLst>
              <a:ext uri="{FF2B5EF4-FFF2-40B4-BE49-F238E27FC236}">
                <a16:creationId xmlns:a16="http://schemas.microsoft.com/office/drawing/2014/main" id="{E27C6C85-EEE6-4F34-A689-9FA16A114C93}"/>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A9C6929D-5339-45A7-A0C1-9ABA48BAA0BF}"/>
              </a:ext>
            </a:extLst>
          </p:cNvPr>
          <p:cNvSpPr>
            <a:spLocks noGrp="1"/>
          </p:cNvSpPr>
          <p:nvPr>
            <p:ph type="sldNum" sz="quarter" idx="12"/>
          </p:nvPr>
        </p:nvSpPr>
        <p:spPr/>
        <p:txBody>
          <a:bodyPr/>
          <a:lstStyle/>
          <a:p>
            <a:fld id="{14BA3DAE-F15A-4044-9655-58314EA1160F}" type="slidenum">
              <a:rPr lang="en-NG" smtClean="0"/>
              <a:t>‹#›</a:t>
            </a:fld>
            <a:endParaRPr lang="en-NG"/>
          </a:p>
        </p:txBody>
      </p:sp>
    </p:spTree>
    <p:extLst>
      <p:ext uri="{BB962C8B-B14F-4D97-AF65-F5344CB8AC3E}">
        <p14:creationId xmlns:p14="http://schemas.microsoft.com/office/powerpoint/2010/main" val="3595470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140020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543704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3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92514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35804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3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71972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192F3D"/>
        </a:solidFill>
        <a:effectLst/>
      </p:bgPr>
    </p:bg>
    <p:spTree>
      <p:nvGrpSpPr>
        <p:cNvPr id="1" name="Shape 50"/>
        <p:cNvGrpSpPr/>
        <p:nvPr/>
      </p:nvGrpSpPr>
      <p:grpSpPr>
        <a:xfrm>
          <a:off x="0" y="0"/>
          <a:ext cx="0" cy="0"/>
          <a:chOff x="0" y="0"/>
          <a:chExt cx="0" cy="0"/>
        </a:xfrm>
      </p:grpSpPr>
      <p:sp>
        <p:nvSpPr>
          <p:cNvPr id="51" name="Google Shape;5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197710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1932042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1"/>
          <p:cNvSpPr>
            <a:spLocks noGrp="1"/>
          </p:cNvSpPr>
          <p:nvPr>
            <p:ph type="pic" idx="2"/>
          </p:nvPr>
        </p:nvSpPr>
        <p:spPr>
          <a:xfrm>
            <a:off x="5183188" y="987425"/>
            <a:ext cx="6172200" cy="4873625"/>
          </a:xfrm>
          <a:prstGeom prst="rect">
            <a:avLst/>
          </a:prstGeom>
          <a:noFill/>
          <a:ln>
            <a:noFill/>
          </a:ln>
        </p:spPr>
      </p:sp>
      <p:sp>
        <p:nvSpPr>
          <p:cNvPr id="64" name="Google Shape;64;p4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53458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63778-73FB-43A2-8997-BA608EA9F08E}"/>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B6E6BF08-4518-4CE3-8C4D-C1FD4139D1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E483824B-10F3-4A7F-9F93-457E340EBAA0}"/>
              </a:ext>
            </a:extLst>
          </p:cNvPr>
          <p:cNvSpPr>
            <a:spLocks noGrp="1"/>
          </p:cNvSpPr>
          <p:nvPr>
            <p:ph type="dt" sz="half" idx="10"/>
          </p:nvPr>
        </p:nvSpPr>
        <p:spPr/>
        <p:txBody>
          <a:bodyPr/>
          <a:lstStyle/>
          <a:p>
            <a:fld id="{F5103F3A-DF2A-4182-8FC6-E115786E32C8}" type="datetimeFigureOut">
              <a:rPr lang="en-NG" smtClean="0"/>
              <a:t>26/10/2022</a:t>
            </a:fld>
            <a:endParaRPr lang="en-NG"/>
          </a:p>
        </p:txBody>
      </p:sp>
      <p:sp>
        <p:nvSpPr>
          <p:cNvPr id="5" name="Footer Placeholder 4">
            <a:extLst>
              <a:ext uri="{FF2B5EF4-FFF2-40B4-BE49-F238E27FC236}">
                <a16:creationId xmlns:a16="http://schemas.microsoft.com/office/drawing/2014/main" id="{E047DC4F-2A6C-4492-8CD1-B8B98E2BEDF1}"/>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11C2CAAF-AE9D-44DF-B68B-3E4B54CE0763}"/>
              </a:ext>
            </a:extLst>
          </p:cNvPr>
          <p:cNvSpPr>
            <a:spLocks noGrp="1"/>
          </p:cNvSpPr>
          <p:nvPr>
            <p:ph type="sldNum" sz="quarter" idx="12"/>
          </p:nvPr>
        </p:nvSpPr>
        <p:spPr/>
        <p:txBody>
          <a:bodyPr/>
          <a:lstStyle/>
          <a:p>
            <a:fld id="{14BA3DAE-F15A-4044-9655-58314EA1160F}" type="slidenum">
              <a:rPr lang="en-NG" smtClean="0"/>
              <a:t>‹#›</a:t>
            </a:fld>
            <a:endParaRPr lang="en-NG"/>
          </a:p>
        </p:txBody>
      </p:sp>
    </p:spTree>
    <p:extLst>
      <p:ext uri="{BB962C8B-B14F-4D97-AF65-F5344CB8AC3E}">
        <p14:creationId xmlns:p14="http://schemas.microsoft.com/office/powerpoint/2010/main" val="137810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59197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4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087350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7"/>
        <p:cNvGrpSpPr/>
        <p:nvPr/>
      </p:nvGrpSpPr>
      <p:grpSpPr>
        <a:xfrm>
          <a:off x="0" y="0"/>
          <a:ext cx="0" cy="0"/>
          <a:chOff x="0" y="0"/>
          <a:chExt cx="0" cy="0"/>
        </a:xfrm>
      </p:grpSpPr>
      <p:sp>
        <p:nvSpPr>
          <p:cNvPr id="18" name="Google Shape;18;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89743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23"/>
        <p:cNvGrpSpPr/>
        <p:nvPr/>
      </p:nvGrpSpPr>
      <p:grpSpPr>
        <a:xfrm>
          <a:off x="0" y="0"/>
          <a:ext cx="0" cy="0"/>
          <a:chOff x="0" y="0"/>
          <a:chExt cx="0" cy="0"/>
        </a:xfrm>
      </p:grpSpPr>
      <p:sp>
        <p:nvSpPr>
          <p:cNvPr id="24" name="Google Shape;24;p3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30395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Shape 29"/>
        <p:cNvGrpSpPr/>
        <p:nvPr/>
      </p:nvGrpSpPr>
      <p:grpSpPr>
        <a:xfrm>
          <a:off x="0" y="0"/>
          <a:ext cx="0" cy="0"/>
          <a:chOff x="0" y="0"/>
          <a:chExt cx="0" cy="0"/>
        </a:xfrm>
      </p:grpSpPr>
      <p:sp>
        <p:nvSpPr>
          <p:cNvPr id="30" name="Google Shape;3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247615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36"/>
        <p:cNvGrpSpPr/>
        <p:nvPr/>
      </p:nvGrpSpPr>
      <p:grpSpPr>
        <a:xfrm>
          <a:off x="0" y="0"/>
          <a:ext cx="0" cy="0"/>
          <a:chOff x="0" y="0"/>
          <a:chExt cx="0" cy="0"/>
        </a:xfrm>
      </p:grpSpPr>
      <p:sp>
        <p:nvSpPr>
          <p:cNvPr id="37" name="Google Shape;37;p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3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56904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45"/>
        <p:cNvGrpSpPr/>
        <p:nvPr/>
      </p:nvGrpSpPr>
      <p:grpSpPr>
        <a:xfrm>
          <a:off x="0" y="0"/>
          <a:ext cx="0" cy="0"/>
          <a:chOff x="0" y="0"/>
          <a:chExt cx="0" cy="0"/>
        </a:xfrm>
      </p:grpSpPr>
      <p:sp>
        <p:nvSpPr>
          <p:cNvPr id="46" name="Google Shape;46;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62245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0"/>
        <p:cNvGrpSpPr/>
        <p:nvPr/>
      </p:nvGrpSpPr>
      <p:grpSpPr>
        <a:xfrm>
          <a:off x="0" y="0"/>
          <a:ext cx="0" cy="0"/>
          <a:chOff x="0" y="0"/>
          <a:chExt cx="0" cy="0"/>
        </a:xfrm>
      </p:grpSpPr>
      <p:sp>
        <p:nvSpPr>
          <p:cNvPr id="51" name="Google Shape;5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24532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type="objTx" preserve="1">
  <p:cSld name="Content with Caption">
    <p:spTree>
      <p:nvGrpSpPr>
        <p:cNvPr id="1" name="Shape 54"/>
        <p:cNvGrpSpPr/>
        <p:nvPr/>
      </p:nvGrpSpPr>
      <p:grpSpPr>
        <a:xfrm>
          <a:off x="0" y="0"/>
          <a:ext cx="0" cy="0"/>
          <a:chOff x="0" y="0"/>
          <a:chExt cx="0" cy="0"/>
        </a:xfrm>
      </p:grpSpPr>
      <p:sp>
        <p:nvSpPr>
          <p:cNvPr id="55" name="Google Shape;55;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2639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type="picTx" preserve="1">
  <p:cSld name="Picture with Caption">
    <p:spTree>
      <p:nvGrpSpPr>
        <p:cNvPr id="1" name="Shape 61"/>
        <p:cNvGrpSpPr/>
        <p:nvPr/>
      </p:nvGrpSpPr>
      <p:grpSpPr>
        <a:xfrm>
          <a:off x="0" y="0"/>
          <a:ext cx="0" cy="0"/>
          <a:chOff x="0" y="0"/>
          <a:chExt cx="0" cy="0"/>
        </a:xfrm>
      </p:grpSpPr>
      <p:sp>
        <p:nvSpPr>
          <p:cNvPr id="62" name="Google Shape;62;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1"/>
          <p:cNvSpPr>
            <a:spLocks noGrp="1"/>
          </p:cNvSpPr>
          <p:nvPr>
            <p:ph type="pic" idx="2"/>
          </p:nvPr>
        </p:nvSpPr>
        <p:spPr>
          <a:xfrm>
            <a:off x="5183188" y="987425"/>
            <a:ext cx="6172200" cy="4873625"/>
          </a:xfrm>
          <a:prstGeom prst="rect">
            <a:avLst/>
          </a:prstGeom>
          <a:noFill/>
          <a:ln>
            <a:noFill/>
          </a:ln>
        </p:spPr>
      </p:sp>
      <p:sp>
        <p:nvSpPr>
          <p:cNvPr id="64" name="Google Shape;64;p4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033388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158B3-3F6C-4099-A45F-B390C03214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G"/>
          </a:p>
        </p:txBody>
      </p:sp>
      <p:sp>
        <p:nvSpPr>
          <p:cNvPr id="3" name="Text Placeholder 2">
            <a:extLst>
              <a:ext uri="{FF2B5EF4-FFF2-40B4-BE49-F238E27FC236}">
                <a16:creationId xmlns:a16="http://schemas.microsoft.com/office/drawing/2014/main" id="{F6AFD454-B533-4AEC-8941-BA311E3AAE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E7B088-BDC6-4AFF-ABDC-CB1BC4BA2D7C}"/>
              </a:ext>
            </a:extLst>
          </p:cNvPr>
          <p:cNvSpPr>
            <a:spLocks noGrp="1"/>
          </p:cNvSpPr>
          <p:nvPr>
            <p:ph type="dt" sz="half" idx="10"/>
          </p:nvPr>
        </p:nvSpPr>
        <p:spPr/>
        <p:txBody>
          <a:bodyPr/>
          <a:lstStyle/>
          <a:p>
            <a:fld id="{F5103F3A-DF2A-4182-8FC6-E115786E32C8}" type="datetimeFigureOut">
              <a:rPr lang="en-NG" smtClean="0"/>
              <a:t>26/10/2022</a:t>
            </a:fld>
            <a:endParaRPr lang="en-NG"/>
          </a:p>
        </p:txBody>
      </p:sp>
      <p:sp>
        <p:nvSpPr>
          <p:cNvPr id="5" name="Footer Placeholder 4">
            <a:extLst>
              <a:ext uri="{FF2B5EF4-FFF2-40B4-BE49-F238E27FC236}">
                <a16:creationId xmlns:a16="http://schemas.microsoft.com/office/drawing/2014/main" id="{17F9F7BE-6F58-446A-A737-3FDD306DDDB1}"/>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146A9418-D509-4264-B107-977411586E3B}"/>
              </a:ext>
            </a:extLst>
          </p:cNvPr>
          <p:cNvSpPr>
            <a:spLocks noGrp="1"/>
          </p:cNvSpPr>
          <p:nvPr>
            <p:ph type="sldNum" sz="quarter" idx="12"/>
          </p:nvPr>
        </p:nvSpPr>
        <p:spPr/>
        <p:txBody>
          <a:bodyPr/>
          <a:lstStyle/>
          <a:p>
            <a:fld id="{14BA3DAE-F15A-4044-9655-58314EA1160F}" type="slidenum">
              <a:rPr lang="en-NG" smtClean="0"/>
              <a:t>‹#›</a:t>
            </a:fld>
            <a:endParaRPr lang="en-NG"/>
          </a:p>
        </p:txBody>
      </p:sp>
    </p:spTree>
    <p:extLst>
      <p:ext uri="{BB962C8B-B14F-4D97-AF65-F5344CB8AC3E}">
        <p14:creationId xmlns:p14="http://schemas.microsoft.com/office/powerpoint/2010/main" val="894820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Vertical Text" type="vertTx" preserve="1">
  <p:cSld name="Title and Vertical Text">
    <p:spTree>
      <p:nvGrpSpPr>
        <p:cNvPr id="1" name="Shape 68"/>
        <p:cNvGrpSpPr/>
        <p:nvPr/>
      </p:nvGrpSpPr>
      <p:grpSpPr>
        <a:xfrm>
          <a:off x="0" y="0"/>
          <a:ext cx="0" cy="0"/>
          <a:chOff x="0" y="0"/>
          <a:chExt cx="0" cy="0"/>
        </a:xfrm>
      </p:grpSpPr>
      <p:sp>
        <p:nvSpPr>
          <p:cNvPr id="69" name="Google Shape;69;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2090932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ertical Title and Text" type="vertTitleAndTx" preserve="1">
  <p:cSld name="Vertical Title and Text">
    <p:spTree>
      <p:nvGrpSpPr>
        <p:cNvPr id="1" name="Shape 74"/>
        <p:cNvGrpSpPr/>
        <p:nvPr/>
      </p:nvGrpSpPr>
      <p:grpSpPr>
        <a:xfrm>
          <a:off x="0" y="0"/>
          <a:ext cx="0" cy="0"/>
          <a:chOff x="0" y="0"/>
          <a:chExt cx="0" cy="0"/>
        </a:xfrm>
      </p:grpSpPr>
      <p:sp>
        <p:nvSpPr>
          <p:cNvPr id="75" name="Google Shape;75;p4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85454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5" name="Title Placeholder 2"/>
          <p:cNvSpPr>
            <a:spLocks noGrp="1" noChangeArrowheads="1"/>
          </p:cNvSpPr>
          <p:nvPr>
            <p:ph type="title"/>
          </p:nvPr>
        </p:nvSpPr>
        <p:spPr bwMode="gray">
          <a:xfrm>
            <a:off x="225950" y="246205"/>
            <a:ext cx="11740105" cy="24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noProof="0"/>
              <a:t>Click to edit Master title style</a:t>
            </a:r>
            <a:endParaRPr lang="en-GB" noProof="0" dirty="0"/>
          </a:p>
        </p:txBody>
      </p:sp>
    </p:spTree>
    <p:extLst>
      <p:ext uri="{BB962C8B-B14F-4D97-AF65-F5344CB8AC3E}">
        <p14:creationId xmlns:p14="http://schemas.microsoft.com/office/powerpoint/2010/main" val="16587604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4_Title Only">
    <p:spTree>
      <p:nvGrpSpPr>
        <p:cNvPr id="1" name=""/>
        <p:cNvGrpSpPr/>
        <p:nvPr/>
      </p:nvGrpSpPr>
      <p:grpSpPr>
        <a:xfrm>
          <a:off x="0" y="0"/>
          <a:ext cx="0" cy="0"/>
          <a:chOff x="0" y="0"/>
          <a:chExt cx="0" cy="0"/>
        </a:xfrm>
      </p:grpSpPr>
      <p:sp>
        <p:nvSpPr>
          <p:cNvPr id="5" name="Title Placeholder 2"/>
          <p:cNvSpPr>
            <a:spLocks noGrp="1" noChangeArrowheads="1"/>
          </p:cNvSpPr>
          <p:nvPr>
            <p:ph type="title"/>
          </p:nvPr>
        </p:nvSpPr>
        <p:spPr bwMode="gray">
          <a:xfrm>
            <a:off x="225950" y="246205"/>
            <a:ext cx="11740105" cy="24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r>
              <a:rPr lang="en-US" noProof="0"/>
              <a:t>Click to edit Master title style</a:t>
            </a:r>
            <a:endParaRPr lang="en-GB" noProof="0" dirty="0"/>
          </a:p>
        </p:txBody>
      </p:sp>
    </p:spTree>
    <p:extLst>
      <p:ext uri="{BB962C8B-B14F-4D97-AF65-F5344CB8AC3E}">
        <p14:creationId xmlns:p14="http://schemas.microsoft.com/office/powerpoint/2010/main" val="7648988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14948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10E7-2AAA-4990-960D-CBC5405B5C3B}"/>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56CC88C6-92A7-4726-A996-DB82379351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Content Placeholder 3">
            <a:extLst>
              <a:ext uri="{FF2B5EF4-FFF2-40B4-BE49-F238E27FC236}">
                <a16:creationId xmlns:a16="http://schemas.microsoft.com/office/drawing/2014/main" id="{4004391F-47FE-4BAF-8270-64AFB90DCD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Date Placeholder 4">
            <a:extLst>
              <a:ext uri="{FF2B5EF4-FFF2-40B4-BE49-F238E27FC236}">
                <a16:creationId xmlns:a16="http://schemas.microsoft.com/office/drawing/2014/main" id="{9193041F-FD7A-45C3-BA81-959B4D5C66B2}"/>
              </a:ext>
            </a:extLst>
          </p:cNvPr>
          <p:cNvSpPr>
            <a:spLocks noGrp="1"/>
          </p:cNvSpPr>
          <p:nvPr>
            <p:ph type="dt" sz="half" idx="10"/>
          </p:nvPr>
        </p:nvSpPr>
        <p:spPr/>
        <p:txBody>
          <a:bodyPr/>
          <a:lstStyle/>
          <a:p>
            <a:fld id="{F5103F3A-DF2A-4182-8FC6-E115786E32C8}" type="datetimeFigureOut">
              <a:rPr lang="en-NG" smtClean="0"/>
              <a:t>26/10/2022</a:t>
            </a:fld>
            <a:endParaRPr lang="en-NG"/>
          </a:p>
        </p:txBody>
      </p:sp>
      <p:sp>
        <p:nvSpPr>
          <p:cNvPr id="6" name="Footer Placeholder 5">
            <a:extLst>
              <a:ext uri="{FF2B5EF4-FFF2-40B4-BE49-F238E27FC236}">
                <a16:creationId xmlns:a16="http://schemas.microsoft.com/office/drawing/2014/main" id="{D652E7E7-56F1-4F3D-8A9F-EB6D1B90E703}"/>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E54CD0F2-3CCE-41D5-9723-84DA9AE6F19D}"/>
              </a:ext>
            </a:extLst>
          </p:cNvPr>
          <p:cNvSpPr>
            <a:spLocks noGrp="1"/>
          </p:cNvSpPr>
          <p:nvPr>
            <p:ph type="sldNum" sz="quarter" idx="12"/>
          </p:nvPr>
        </p:nvSpPr>
        <p:spPr/>
        <p:txBody>
          <a:bodyPr/>
          <a:lstStyle/>
          <a:p>
            <a:fld id="{14BA3DAE-F15A-4044-9655-58314EA1160F}" type="slidenum">
              <a:rPr lang="en-NG" smtClean="0"/>
              <a:t>‹#›</a:t>
            </a:fld>
            <a:endParaRPr lang="en-NG"/>
          </a:p>
        </p:txBody>
      </p:sp>
    </p:spTree>
    <p:extLst>
      <p:ext uri="{BB962C8B-B14F-4D97-AF65-F5344CB8AC3E}">
        <p14:creationId xmlns:p14="http://schemas.microsoft.com/office/powerpoint/2010/main" val="2512857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5CBC7-063E-4685-BBD0-2E485F72F505}"/>
              </a:ext>
            </a:extLst>
          </p:cNvPr>
          <p:cNvSpPr>
            <a:spLocks noGrp="1"/>
          </p:cNvSpPr>
          <p:nvPr>
            <p:ph type="title"/>
          </p:nvPr>
        </p:nvSpPr>
        <p:spPr>
          <a:xfrm>
            <a:off x="839788" y="365125"/>
            <a:ext cx="10515600" cy="1325563"/>
          </a:xfrm>
        </p:spPr>
        <p:txBody>
          <a:bodyPr/>
          <a:lstStyle/>
          <a:p>
            <a:r>
              <a:rPr lang="en-US"/>
              <a:t>Click to edit Master title style</a:t>
            </a:r>
            <a:endParaRPr lang="en-NG"/>
          </a:p>
        </p:txBody>
      </p:sp>
      <p:sp>
        <p:nvSpPr>
          <p:cNvPr id="3" name="Text Placeholder 2">
            <a:extLst>
              <a:ext uri="{FF2B5EF4-FFF2-40B4-BE49-F238E27FC236}">
                <a16:creationId xmlns:a16="http://schemas.microsoft.com/office/drawing/2014/main" id="{EACA9FDC-5196-4783-BCB8-C94EF02330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190FEB-F70E-4FEE-A1BE-45EDC92375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Text Placeholder 4">
            <a:extLst>
              <a:ext uri="{FF2B5EF4-FFF2-40B4-BE49-F238E27FC236}">
                <a16:creationId xmlns:a16="http://schemas.microsoft.com/office/drawing/2014/main" id="{7B21075D-845F-4A8C-9E5D-DE3E2E9800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8242CF-6E47-43F4-B895-2D60C3DCB7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7" name="Date Placeholder 6">
            <a:extLst>
              <a:ext uri="{FF2B5EF4-FFF2-40B4-BE49-F238E27FC236}">
                <a16:creationId xmlns:a16="http://schemas.microsoft.com/office/drawing/2014/main" id="{E9735B6B-841C-4FEA-97DA-F2707A90B4DE}"/>
              </a:ext>
            </a:extLst>
          </p:cNvPr>
          <p:cNvSpPr>
            <a:spLocks noGrp="1"/>
          </p:cNvSpPr>
          <p:nvPr>
            <p:ph type="dt" sz="half" idx="10"/>
          </p:nvPr>
        </p:nvSpPr>
        <p:spPr/>
        <p:txBody>
          <a:bodyPr/>
          <a:lstStyle/>
          <a:p>
            <a:fld id="{F5103F3A-DF2A-4182-8FC6-E115786E32C8}" type="datetimeFigureOut">
              <a:rPr lang="en-NG" smtClean="0"/>
              <a:t>26/10/2022</a:t>
            </a:fld>
            <a:endParaRPr lang="en-NG"/>
          </a:p>
        </p:txBody>
      </p:sp>
      <p:sp>
        <p:nvSpPr>
          <p:cNvPr id="8" name="Footer Placeholder 7">
            <a:extLst>
              <a:ext uri="{FF2B5EF4-FFF2-40B4-BE49-F238E27FC236}">
                <a16:creationId xmlns:a16="http://schemas.microsoft.com/office/drawing/2014/main" id="{6FCCB0AD-EA44-4DB9-99A7-390DAADAD7D5}"/>
              </a:ext>
            </a:extLst>
          </p:cNvPr>
          <p:cNvSpPr>
            <a:spLocks noGrp="1"/>
          </p:cNvSpPr>
          <p:nvPr>
            <p:ph type="ftr" sz="quarter" idx="11"/>
          </p:nvPr>
        </p:nvSpPr>
        <p:spPr/>
        <p:txBody>
          <a:bodyPr/>
          <a:lstStyle/>
          <a:p>
            <a:endParaRPr lang="en-NG"/>
          </a:p>
        </p:txBody>
      </p:sp>
      <p:sp>
        <p:nvSpPr>
          <p:cNvPr id="9" name="Slide Number Placeholder 8">
            <a:extLst>
              <a:ext uri="{FF2B5EF4-FFF2-40B4-BE49-F238E27FC236}">
                <a16:creationId xmlns:a16="http://schemas.microsoft.com/office/drawing/2014/main" id="{B1B72CEE-0A7B-479E-81AF-46B8F5116FF6}"/>
              </a:ext>
            </a:extLst>
          </p:cNvPr>
          <p:cNvSpPr>
            <a:spLocks noGrp="1"/>
          </p:cNvSpPr>
          <p:nvPr>
            <p:ph type="sldNum" sz="quarter" idx="12"/>
          </p:nvPr>
        </p:nvSpPr>
        <p:spPr/>
        <p:txBody>
          <a:bodyPr/>
          <a:lstStyle/>
          <a:p>
            <a:fld id="{14BA3DAE-F15A-4044-9655-58314EA1160F}" type="slidenum">
              <a:rPr lang="en-NG" smtClean="0"/>
              <a:t>‹#›</a:t>
            </a:fld>
            <a:endParaRPr lang="en-NG"/>
          </a:p>
        </p:txBody>
      </p:sp>
    </p:spTree>
    <p:extLst>
      <p:ext uri="{BB962C8B-B14F-4D97-AF65-F5344CB8AC3E}">
        <p14:creationId xmlns:p14="http://schemas.microsoft.com/office/powerpoint/2010/main" val="105806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15E06-0EDE-4375-98F5-DE5298827A91}"/>
              </a:ext>
            </a:extLst>
          </p:cNvPr>
          <p:cNvSpPr>
            <a:spLocks noGrp="1"/>
          </p:cNvSpPr>
          <p:nvPr>
            <p:ph type="title"/>
          </p:nvPr>
        </p:nvSpPr>
        <p:spPr/>
        <p:txBody>
          <a:bodyPr/>
          <a:lstStyle/>
          <a:p>
            <a:r>
              <a:rPr lang="en-US"/>
              <a:t>Click to edit Master title style</a:t>
            </a:r>
            <a:endParaRPr lang="en-NG"/>
          </a:p>
        </p:txBody>
      </p:sp>
      <p:sp>
        <p:nvSpPr>
          <p:cNvPr id="3" name="Date Placeholder 2">
            <a:extLst>
              <a:ext uri="{FF2B5EF4-FFF2-40B4-BE49-F238E27FC236}">
                <a16:creationId xmlns:a16="http://schemas.microsoft.com/office/drawing/2014/main" id="{06A7D082-E9E4-4C4C-860D-4782BD170A92}"/>
              </a:ext>
            </a:extLst>
          </p:cNvPr>
          <p:cNvSpPr>
            <a:spLocks noGrp="1"/>
          </p:cNvSpPr>
          <p:nvPr>
            <p:ph type="dt" sz="half" idx="10"/>
          </p:nvPr>
        </p:nvSpPr>
        <p:spPr/>
        <p:txBody>
          <a:bodyPr/>
          <a:lstStyle/>
          <a:p>
            <a:fld id="{F5103F3A-DF2A-4182-8FC6-E115786E32C8}" type="datetimeFigureOut">
              <a:rPr lang="en-NG" smtClean="0"/>
              <a:t>26/10/2022</a:t>
            </a:fld>
            <a:endParaRPr lang="en-NG"/>
          </a:p>
        </p:txBody>
      </p:sp>
      <p:sp>
        <p:nvSpPr>
          <p:cNvPr id="4" name="Footer Placeholder 3">
            <a:extLst>
              <a:ext uri="{FF2B5EF4-FFF2-40B4-BE49-F238E27FC236}">
                <a16:creationId xmlns:a16="http://schemas.microsoft.com/office/drawing/2014/main" id="{12E05B2B-06CE-4000-8F7E-F8A3637AE1E0}"/>
              </a:ext>
            </a:extLst>
          </p:cNvPr>
          <p:cNvSpPr>
            <a:spLocks noGrp="1"/>
          </p:cNvSpPr>
          <p:nvPr>
            <p:ph type="ftr" sz="quarter" idx="11"/>
          </p:nvPr>
        </p:nvSpPr>
        <p:spPr/>
        <p:txBody>
          <a:bodyPr/>
          <a:lstStyle/>
          <a:p>
            <a:endParaRPr lang="en-NG"/>
          </a:p>
        </p:txBody>
      </p:sp>
      <p:sp>
        <p:nvSpPr>
          <p:cNvPr id="5" name="Slide Number Placeholder 4">
            <a:extLst>
              <a:ext uri="{FF2B5EF4-FFF2-40B4-BE49-F238E27FC236}">
                <a16:creationId xmlns:a16="http://schemas.microsoft.com/office/drawing/2014/main" id="{4537B7A5-0080-4C3E-8209-7FC9B3E1B346}"/>
              </a:ext>
            </a:extLst>
          </p:cNvPr>
          <p:cNvSpPr>
            <a:spLocks noGrp="1"/>
          </p:cNvSpPr>
          <p:nvPr>
            <p:ph type="sldNum" sz="quarter" idx="12"/>
          </p:nvPr>
        </p:nvSpPr>
        <p:spPr/>
        <p:txBody>
          <a:bodyPr/>
          <a:lstStyle/>
          <a:p>
            <a:fld id="{14BA3DAE-F15A-4044-9655-58314EA1160F}" type="slidenum">
              <a:rPr lang="en-NG" smtClean="0"/>
              <a:t>‹#›</a:t>
            </a:fld>
            <a:endParaRPr lang="en-NG"/>
          </a:p>
        </p:txBody>
      </p:sp>
    </p:spTree>
    <p:extLst>
      <p:ext uri="{BB962C8B-B14F-4D97-AF65-F5344CB8AC3E}">
        <p14:creationId xmlns:p14="http://schemas.microsoft.com/office/powerpoint/2010/main" val="491552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002C6-89D8-4BBB-9EB0-D2598F91E2FD}"/>
              </a:ext>
            </a:extLst>
          </p:cNvPr>
          <p:cNvSpPr>
            <a:spLocks noGrp="1"/>
          </p:cNvSpPr>
          <p:nvPr>
            <p:ph type="dt" sz="half" idx="10"/>
          </p:nvPr>
        </p:nvSpPr>
        <p:spPr/>
        <p:txBody>
          <a:bodyPr/>
          <a:lstStyle/>
          <a:p>
            <a:fld id="{F5103F3A-DF2A-4182-8FC6-E115786E32C8}" type="datetimeFigureOut">
              <a:rPr lang="en-NG" smtClean="0"/>
              <a:t>26/10/2022</a:t>
            </a:fld>
            <a:endParaRPr lang="en-NG"/>
          </a:p>
        </p:txBody>
      </p:sp>
      <p:sp>
        <p:nvSpPr>
          <p:cNvPr id="3" name="Footer Placeholder 2">
            <a:extLst>
              <a:ext uri="{FF2B5EF4-FFF2-40B4-BE49-F238E27FC236}">
                <a16:creationId xmlns:a16="http://schemas.microsoft.com/office/drawing/2014/main" id="{4BE1A625-1E13-4004-AC3C-BEF12E97887B}"/>
              </a:ext>
            </a:extLst>
          </p:cNvPr>
          <p:cNvSpPr>
            <a:spLocks noGrp="1"/>
          </p:cNvSpPr>
          <p:nvPr>
            <p:ph type="ftr" sz="quarter" idx="11"/>
          </p:nvPr>
        </p:nvSpPr>
        <p:spPr/>
        <p:txBody>
          <a:bodyPr/>
          <a:lstStyle/>
          <a:p>
            <a:endParaRPr lang="en-NG"/>
          </a:p>
        </p:txBody>
      </p:sp>
      <p:sp>
        <p:nvSpPr>
          <p:cNvPr id="4" name="Slide Number Placeholder 3">
            <a:extLst>
              <a:ext uri="{FF2B5EF4-FFF2-40B4-BE49-F238E27FC236}">
                <a16:creationId xmlns:a16="http://schemas.microsoft.com/office/drawing/2014/main" id="{BE76F343-6AEC-4D40-83E2-A4DA65AAD957}"/>
              </a:ext>
            </a:extLst>
          </p:cNvPr>
          <p:cNvSpPr>
            <a:spLocks noGrp="1"/>
          </p:cNvSpPr>
          <p:nvPr>
            <p:ph type="sldNum" sz="quarter" idx="12"/>
          </p:nvPr>
        </p:nvSpPr>
        <p:spPr/>
        <p:txBody>
          <a:bodyPr/>
          <a:lstStyle/>
          <a:p>
            <a:fld id="{14BA3DAE-F15A-4044-9655-58314EA1160F}" type="slidenum">
              <a:rPr lang="en-NG" smtClean="0"/>
              <a:t>‹#›</a:t>
            </a:fld>
            <a:endParaRPr lang="en-NG"/>
          </a:p>
        </p:txBody>
      </p:sp>
    </p:spTree>
    <p:extLst>
      <p:ext uri="{BB962C8B-B14F-4D97-AF65-F5344CB8AC3E}">
        <p14:creationId xmlns:p14="http://schemas.microsoft.com/office/powerpoint/2010/main" val="446056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61035-D87D-41E6-A568-190685E6BF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Content Placeholder 2">
            <a:extLst>
              <a:ext uri="{FF2B5EF4-FFF2-40B4-BE49-F238E27FC236}">
                <a16:creationId xmlns:a16="http://schemas.microsoft.com/office/drawing/2014/main" id="{77640A60-B189-4949-A4FD-FCA99E421D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Text Placeholder 3">
            <a:extLst>
              <a:ext uri="{FF2B5EF4-FFF2-40B4-BE49-F238E27FC236}">
                <a16:creationId xmlns:a16="http://schemas.microsoft.com/office/drawing/2014/main" id="{02C9BE86-6374-48E1-AF65-38B355DB3E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F4F293-0EE4-49E6-86F9-9F3184744E92}"/>
              </a:ext>
            </a:extLst>
          </p:cNvPr>
          <p:cNvSpPr>
            <a:spLocks noGrp="1"/>
          </p:cNvSpPr>
          <p:nvPr>
            <p:ph type="dt" sz="half" idx="10"/>
          </p:nvPr>
        </p:nvSpPr>
        <p:spPr/>
        <p:txBody>
          <a:bodyPr/>
          <a:lstStyle/>
          <a:p>
            <a:fld id="{F5103F3A-DF2A-4182-8FC6-E115786E32C8}" type="datetimeFigureOut">
              <a:rPr lang="en-NG" smtClean="0"/>
              <a:t>26/10/2022</a:t>
            </a:fld>
            <a:endParaRPr lang="en-NG"/>
          </a:p>
        </p:txBody>
      </p:sp>
      <p:sp>
        <p:nvSpPr>
          <p:cNvPr id="6" name="Footer Placeholder 5">
            <a:extLst>
              <a:ext uri="{FF2B5EF4-FFF2-40B4-BE49-F238E27FC236}">
                <a16:creationId xmlns:a16="http://schemas.microsoft.com/office/drawing/2014/main" id="{FD2B88F9-6B40-4244-B766-6725A087BB7D}"/>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D0F33C1A-45DB-48AA-B0C8-A576BEB3A293}"/>
              </a:ext>
            </a:extLst>
          </p:cNvPr>
          <p:cNvSpPr>
            <a:spLocks noGrp="1"/>
          </p:cNvSpPr>
          <p:nvPr>
            <p:ph type="sldNum" sz="quarter" idx="12"/>
          </p:nvPr>
        </p:nvSpPr>
        <p:spPr/>
        <p:txBody>
          <a:bodyPr/>
          <a:lstStyle/>
          <a:p>
            <a:fld id="{14BA3DAE-F15A-4044-9655-58314EA1160F}" type="slidenum">
              <a:rPr lang="en-NG" smtClean="0"/>
              <a:t>‹#›</a:t>
            </a:fld>
            <a:endParaRPr lang="en-NG"/>
          </a:p>
        </p:txBody>
      </p:sp>
    </p:spTree>
    <p:extLst>
      <p:ext uri="{BB962C8B-B14F-4D97-AF65-F5344CB8AC3E}">
        <p14:creationId xmlns:p14="http://schemas.microsoft.com/office/powerpoint/2010/main" val="1055330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33BCC-FAAF-4AA9-A87B-42F75148FA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Picture Placeholder 2">
            <a:extLst>
              <a:ext uri="{FF2B5EF4-FFF2-40B4-BE49-F238E27FC236}">
                <a16:creationId xmlns:a16="http://schemas.microsoft.com/office/drawing/2014/main" id="{A3D9385E-B085-4C9C-9F1B-D079C127A7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G"/>
          </a:p>
        </p:txBody>
      </p:sp>
      <p:sp>
        <p:nvSpPr>
          <p:cNvPr id="4" name="Text Placeholder 3">
            <a:extLst>
              <a:ext uri="{FF2B5EF4-FFF2-40B4-BE49-F238E27FC236}">
                <a16:creationId xmlns:a16="http://schemas.microsoft.com/office/drawing/2014/main" id="{AC188719-FE1E-4E6F-ACBE-99AA1C03AF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EF437C-3861-460B-B258-9BF9D60A25E0}"/>
              </a:ext>
            </a:extLst>
          </p:cNvPr>
          <p:cNvSpPr>
            <a:spLocks noGrp="1"/>
          </p:cNvSpPr>
          <p:nvPr>
            <p:ph type="dt" sz="half" idx="10"/>
          </p:nvPr>
        </p:nvSpPr>
        <p:spPr/>
        <p:txBody>
          <a:bodyPr/>
          <a:lstStyle/>
          <a:p>
            <a:fld id="{F5103F3A-DF2A-4182-8FC6-E115786E32C8}" type="datetimeFigureOut">
              <a:rPr lang="en-NG" smtClean="0"/>
              <a:t>26/10/2022</a:t>
            </a:fld>
            <a:endParaRPr lang="en-NG"/>
          </a:p>
        </p:txBody>
      </p:sp>
      <p:sp>
        <p:nvSpPr>
          <p:cNvPr id="6" name="Footer Placeholder 5">
            <a:extLst>
              <a:ext uri="{FF2B5EF4-FFF2-40B4-BE49-F238E27FC236}">
                <a16:creationId xmlns:a16="http://schemas.microsoft.com/office/drawing/2014/main" id="{5C83DA7E-C7CC-4E0C-A192-C0DCC3C1B526}"/>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8736E0EB-E796-4E67-B485-027B6D6C44EA}"/>
              </a:ext>
            </a:extLst>
          </p:cNvPr>
          <p:cNvSpPr>
            <a:spLocks noGrp="1"/>
          </p:cNvSpPr>
          <p:nvPr>
            <p:ph type="sldNum" sz="quarter" idx="12"/>
          </p:nvPr>
        </p:nvSpPr>
        <p:spPr/>
        <p:txBody>
          <a:bodyPr/>
          <a:lstStyle/>
          <a:p>
            <a:fld id="{14BA3DAE-F15A-4044-9655-58314EA1160F}" type="slidenum">
              <a:rPr lang="en-NG" smtClean="0"/>
              <a:t>‹#›</a:t>
            </a:fld>
            <a:endParaRPr lang="en-NG"/>
          </a:p>
        </p:txBody>
      </p:sp>
    </p:spTree>
    <p:extLst>
      <p:ext uri="{BB962C8B-B14F-4D97-AF65-F5344CB8AC3E}">
        <p14:creationId xmlns:p14="http://schemas.microsoft.com/office/powerpoint/2010/main" val="1705112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image" Target="../media/image1.png"/><Relationship Id="rId2" Type="http://schemas.openxmlformats.org/officeDocument/2006/relationships/slideLayout" Target="../slideLayouts/slideLayout23.xml"/><Relationship Id="rId16" Type="http://schemas.openxmlformats.org/officeDocument/2006/relationships/image" Target="../media/image2.emf"/><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oleObject" Target="../embeddings/oleObject1.bin"/><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ags" Target="../tags/tag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78183F-0927-4CD0-8C34-783EF2D797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G"/>
          </a:p>
        </p:txBody>
      </p:sp>
      <p:sp>
        <p:nvSpPr>
          <p:cNvPr id="3" name="Text Placeholder 2">
            <a:extLst>
              <a:ext uri="{FF2B5EF4-FFF2-40B4-BE49-F238E27FC236}">
                <a16:creationId xmlns:a16="http://schemas.microsoft.com/office/drawing/2014/main" id="{1EF4652D-A766-47EC-BBDD-0F8C9D4858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85EAE000-6EFA-4D6F-AE3C-1E43D57537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103F3A-DF2A-4182-8FC6-E115786E32C8}" type="datetimeFigureOut">
              <a:rPr lang="en-NG" smtClean="0"/>
              <a:t>26/10/2022</a:t>
            </a:fld>
            <a:endParaRPr lang="en-NG"/>
          </a:p>
        </p:txBody>
      </p:sp>
      <p:sp>
        <p:nvSpPr>
          <p:cNvPr id="5" name="Footer Placeholder 4">
            <a:extLst>
              <a:ext uri="{FF2B5EF4-FFF2-40B4-BE49-F238E27FC236}">
                <a16:creationId xmlns:a16="http://schemas.microsoft.com/office/drawing/2014/main" id="{F7D71862-E7D6-4C23-AB1D-03B522BA50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G"/>
          </a:p>
        </p:txBody>
      </p:sp>
      <p:sp>
        <p:nvSpPr>
          <p:cNvPr id="6" name="Slide Number Placeholder 5">
            <a:extLst>
              <a:ext uri="{FF2B5EF4-FFF2-40B4-BE49-F238E27FC236}">
                <a16:creationId xmlns:a16="http://schemas.microsoft.com/office/drawing/2014/main" id="{B856727A-B010-4C99-9190-9374EF1051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A3DAE-F15A-4044-9655-58314EA1160F}" type="slidenum">
              <a:rPr lang="en-NG" smtClean="0"/>
              <a:t>‹#›</a:t>
            </a:fld>
            <a:endParaRPr lang="en-NG"/>
          </a:p>
        </p:txBody>
      </p:sp>
    </p:spTree>
    <p:extLst>
      <p:ext uri="{BB962C8B-B14F-4D97-AF65-F5344CB8AC3E}">
        <p14:creationId xmlns:p14="http://schemas.microsoft.com/office/powerpoint/2010/main" val="114302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3" name="Rectangle 12">
            <a:extLst>
              <a:ext uri="{FF2B5EF4-FFF2-40B4-BE49-F238E27FC236}">
                <a16:creationId xmlns:a16="http://schemas.microsoft.com/office/drawing/2014/main" id="{E9584435-2216-4107-A5E7-78B04D0D6C2C}"/>
              </a:ext>
            </a:extLst>
          </p:cNvPr>
          <p:cNvSpPr/>
          <p:nvPr userDrawn="1"/>
        </p:nvSpPr>
        <p:spPr>
          <a:xfrm>
            <a:off x="9093833" y="-10277"/>
            <a:ext cx="108000" cy="6858000"/>
          </a:xfrm>
          <a:prstGeom prst="rect">
            <a:avLst/>
          </a:prstGeom>
          <a:gradFill flip="none" rotWithShape="1">
            <a:gsLst>
              <a:gs pos="47000">
                <a:schemeClr val="bg1">
                  <a:lumMod val="75000"/>
                  <a:shade val="30000"/>
                  <a:satMod val="115000"/>
                </a:schemeClr>
              </a:gs>
              <a:gs pos="19000">
                <a:schemeClr val="bg1">
                  <a:lumMod val="85000"/>
                </a:schemeClr>
              </a:gs>
              <a:gs pos="80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pic>
        <p:nvPicPr>
          <p:cNvPr id="14" name="Picture 13">
            <a:extLst>
              <a:ext uri="{FF2B5EF4-FFF2-40B4-BE49-F238E27FC236}">
                <a16:creationId xmlns:a16="http://schemas.microsoft.com/office/drawing/2014/main" id="{EA2405E0-95EB-4A1E-B012-7237C3D2401C}"/>
              </a:ext>
            </a:extLst>
          </p:cNvPr>
          <p:cNvPicPr>
            <a:picLocks noChangeAspect="1"/>
          </p:cNvPicPr>
          <p:nvPr userDrawn="1"/>
        </p:nvPicPr>
        <p:blipFill>
          <a:blip r:embed="rId12"/>
          <a:stretch>
            <a:fillRect/>
          </a:stretch>
        </p:blipFill>
        <p:spPr>
          <a:xfrm>
            <a:off x="9750611" y="1527040"/>
            <a:ext cx="1919093" cy="1121338"/>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570797312"/>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C6B7A86-D683-4E83-A6A5-2B9188444B11}"/>
              </a:ext>
            </a:extLst>
          </p:cNvPr>
          <p:cNvGraphicFramePr>
            <a:graphicFrameLocks noChangeAspect="1"/>
          </p:cNvGraphicFramePr>
          <p:nvPr userDrawn="1">
            <p:custDataLst>
              <p:tags r:id="rId1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592" imgH="595" progId="TCLayout.ActiveDocument.1">
                  <p:embed/>
                </p:oleObj>
              </mc:Choice>
              <mc:Fallback>
                <p:oleObj name="think-cell Slide" r:id="rId15" imgW="592" imgH="595" progId="TCLayout.ActiveDocument.1">
                  <p:embed/>
                  <p:pic>
                    <p:nvPicPr>
                      <p:cNvPr id="2" name="Object 1" hidden="1">
                        <a:extLst>
                          <a:ext uri="{FF2B5EF4-FFF2-40B4-BE49-F238E27FC236}">
                            <a16:creationId xmlns:a16="http://schemas.microsoft.com/office/drawing/2014/main" id="{BC6B7A86-D683-4E83-A6A5-2B9188444B11}"/>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6" name="Google Shape;6;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3" name="Rectangle 12">
            <a:extLst>
              <a:ext uri="{FF2B5EF4-FFF2-40B4-BE49-F238E27FC236}">
                <a16:creationId xmlns:a16="http://schemas.microsoft.com/office/drawing/2014/main" id="{F3FEF65F-363C-471C-9341-D263B3C0F816}"/>
              </a:ext>
            </a:extLst>
          </p:cNvPr>
          <p:cNvSpPr/>
          <p:nvPr userDrawn="1"/>
        </p:nvSpPr>
        <p:spPr>
          <a:xfrm>
            <a:off x="11064240" y="0"/>
            <a:ext cx="1155498" cy="6849533"/>
          </a:xfrm>
          <a:prstGeom prst="rect">
            <a:avLst/>
          </a:prstGeom>
          <a:gradFill flip="none" rotWithShape="1">
            <a:gsLst>
              <a:gs pos="91981">
                <a:schemeClr val="bg1"/>
              </a:gs>
              <a:gs pos="6604">
                <a:schemeClr val="bg1"/>
              </a:gs>
              <a:gs pos="48000">
                <a:srgbClr val="858585"/>
              </a:gs>
              <a:gs pos="19000">
                <a:schemeClr val="bg1">
                  <a:lumMod val="85000"/>
                </a:schemeClr>
              </a:gs>
              <a:gs pos="80000">
                <a:schemeClr val="bg1">
                  <a:lumMod val="8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pic>
        <p:nvPicPr>
          <p:cNvPr id="14" name="Picture 13">
            <a:extLst>
              <a:ext uri="{FF2B5EF4-FFF2-40B4-BE49-F238E27FC236}">
                <a16:creationId xmlns:a16="http://schemas.microsoft.com/office/drawing/2014/main" id="{ED815B6D-35F4-4CA8-AA1A-49610E0E1585}"/>
              </a:ext>
            </a:extLst>
          </p:cNvPr>
          <p:cNvPicPr>
            <a:picLocks noChangeAspect="1"/>
          </p:cNvPicPr>
          <p:nvPr userDrawn="1"/>
        </p:nvPicPr>
        <p:blipFill>
          <a:blip r:embed="rId17"/>
          <a:stretch>
            <a:fillRect/>
          </a:stretch>
        </p:blipFill>
        <p:spPr>
          <a:xfrm>
            <a:off x="11272899" y="6004635"/>
            <a:ext cx="739893" cy="432324"/>
          </a:xfrm>
          <a:prstGeom prst="rect">
            <a:avLst/>
          </a:prstGeom>
          <a:effectLst/>
        </p:spPr>
      </p:pic>
    </p:spTree>
    <p:extLst>
      <p:ext uri="{BB962C8B-B14F-4D97-AF65-F5344CB8AC3E}">
        <p14:creationId xmlns:p14="http://schemas.microsoft.com/office/powerpoint/2010/main" val="2003870301"/>
      </p:ext>
    </p:extLst>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8" name="Google Shape;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1" name="Rectangle 10">
            <a:extLst>
              <a:ext uri="{FF2B5EF4-FFF2-40B4-BE49-F238E27FC236}">
                <a16:creationId xmlns:a16="http://schemas.microsoft.com/office/drawing/2014/main" id="{D03E989B-4E55-4A0C-9AF0-CF63A24A85A5}"/>
              </a:ext>
            </a:extLst>
          </p:cNvPr>
          <p:cNvSpPr/>
          <p:nvPr userDrawn="1"/>
        </p:nvSpPr>
        <p:spPr>
          <a:xfrm rot="5400000">
            <a:off x="5952829" y="-2418584"/>
            <a:ext cx="237184" cy="12149366"/>
          </a:xfrm>
          <a:prstGeom prst="rect">
            <a:avLst/>
          </a:prstGeom>
          <a:gradFill flip="none" rotWithShape="1">
            <a:gsLst>
              <a:gs pos="47000">
                <a:schemeClr val="bg1">
                  <a:lumMod val="75000"/>
                  <a:shade val="30000"/>
                  <a:satMod val="115000"/>
                </a:schemeClr>
              </a:gs>
              <a:gs pos="21000">
                <a:schemeClr val="bg1">
                  <a:lumMod val="95000"/>
                </a:schemeClr>
              </a:gs>
              <a:gs pos="75000">
                <a:schemeClr val="bg1">
                  <a:lumMod val="9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Google Shape;151;g13fea3dc1f1_0_7">
            <a:extLst>
              <a:ext uri="{FF2B5EF4-FFF2-40B4-BE49-F238E27FC236}">
                <a16:creationId xmlns:a16="http://schemas.microsoft.com/office/drawing/2014/main" id="{24DFF326-A320-482F-ADB0-A9A67EF5DA3B}"/>
              </a:ext>
            </a:extLst>
          </p:cNvPr>
          <p:cNvSpPr txBox="1"/>
          <p:nvPr userDrawn="1"/>
        </p:nvSpPr>
        <p:spPr>
          <a:xfrm>
            <a:off x="2094962" y="2624800"/>
            <a:ext cx="7477429" cy="81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500"/>
              <a:buFont typeface="Arial"/>
              <a:buNone/>
            </a:pPr>
            <a:r>
              <a:rPr lang="en-US" sz="4800" b="1" i="0" u="none" strike="noStrike" cap="none" dirty="0">
                <a:solidFill>
                  <a:schemeClr val="bg1">
                    <a:lumMod val="50000"/>
                  </a:schemeClr>
                </a:solidFill>
                <a:latin typeface="Montserrat"/>
                <a:ea typeface="Montserrat"/>
                <a:cs typeface="Montserrat"/>
                <a:sym typeface="Montserrat"/>
              </a:rPr>
              <a:t>Thank you</a:t>
            </a:r>
          </a:p>
        </p:txBody>
      </p:sp>
      <p:pic>
        <p:nvPicPr>
          <p:cNvPr id="13" name="Picture 12">
            <a:extLst>
              <a:ext uri="{FF2B5EF4-FFF2-40B4-BE49-F238E27FC236}">
                <a16:creationId xmlns:a16="http://schemas.microsoft.com/office/drawing/2014/main" id="{6917B1F0-1DD8-40E4-B134-898812583F0B}"/>
              </a:ext>
            </a:extLst>
          </p:cNvPr>
          <p:cNvPicPr>
            <a:picLocks noChangeAspect="1"/>
          </p:cNvPicPr>
          <p:nvPr userDrawn="1"/>
        </p:nvPicPr>
        <p:blipFill>
          <a:blip r:embed="rId3"/>
          <a:stretch>
            <a:fillRect/>
          </a:stretch>
        </p:blipFill>
        <p:spPr>
          <a:xfrm>
            <a:off x="9190770" y="5667751"/>
            <a:ext cx="2336010" cy="695390"/>
          </a:xfrm>
          <a:prstGeom prst="rect">
            <a:avLst/>
          </a:prstGeom>
        </p:spPr>
      </p:pic>
    </p:spTree>
    <p:extLst>
      <p:ext uri="{BB962C8B-B14F-4D97-AF65-F5344CB8AC3E}">
        <p14:creationId xmlns:p14="http://schemas.microsoft.com/office/powerpoint/2010/main" val="1134751234"/>
      </p:ext>
    </p:extLst>
  </p:cSld>
  <p:clrMap bg1="lt1" tx1="dk1" bg2="dk2" tx2="lt2" accent1="accent1" accent2="accent2" accent3="accent3" accent4="accent4" accent5="accent5" accent6="accent6" hlink="hlink" folHlink="folHlink"/>
  <p:sldLayoutIdLst>
    <p:sldLayoutId id="214748369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7.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sv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2F3D"/>
        </a:solidFill>
        <a:effectLst/>
      </p:bgPr>
    </p:bg>
    <p:spTree>
      <p:nvGrpSpPr>
        <p:cNvPr id="1" name=""/>
        <p:cNvGrpSpPr/>
        <p:nvPr/>
      </p:nvGrpSpPr>
      <p:grpSpPr>
        <a:xfrm>
          <a:off x="0" y="0"/>
          <a:ext cx="0" cy="0"/>
          <a:chOff x="0" y="0"/>
          <a:chExt cx="0" cy="0"/>
        </a:xfrm>
      </p:grpSpPr>
      <p:sp>
        <p:nvSpPr>
          <p:cNvPr id="7" name="Google Shape;152;g13fea3dc1f1_0_7">
            <a:extLst>
              <a:ext uri="{FF2B5EF4-FFF2-40B4-BE49-F238E27FC236}">
                <a16:creationId xmlns:a16="http://schemas.microsoft.com/office/drawing/2014/main" id="{3ACEB582-A0F4-4658-8F68-EFC43529196A}"/>
              </a:ext>
            </a:extLst>
          </p:cNvPr>
          <p:cNvSpPr txBox="1"/>
          <p:nvPr/>
        </p:nvSpPr>
        <p:spPr>
          <a:xfrm>
            <a:off x="9626210" y="5595443"/>
            <a:ext cx="2200581" cy="56321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1600" b="1" i="0" u="none" strike="noStrike" kern="0" cap="none" spc="0" normalizeH="0" baseline="0" noProof="0" dirty="0">
                <a:ln>
                  <a:noFill/>
                </a:ln>
                <a:solidFill>
                  <a:prstClr val="white"/>
                </a:solidFill>
                <a:effectLst/>
                <a:uLnTx/>
                <a:uFillTx/>
                <a:latin typeface="Montserrat"/>
                <a:ea typeface="Montserrat"/>
                <a:cs typeface="Montserrat"/>
                <a:sym typeface="Montserrat"/>
              </a:rPr>
              <a:t>Isiyaku Abdullahi</a:t>
            </a:r>
            <a:endParaRPr kumimoji="0" lang="en-GB" sz="1600" b="0" i="0" u="none" strike="noStrike" kern="0" cap="none" spc="0" normalizeH="0" baseline="0" noProof="0" dirty="0">
              <a:ln>
                <a:noFill/>
              </a:ln>
              <a:solidFill>
                <a:prstClr val="white"/>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1000" b="0" i="0" u="none" strike="noStrike" kern="0" cap="none" spc="0" normalizeH="0" baseline="0" noProof="0" dirty="0">
                <a:ln>
                  <a:noFill/>
                </a:ln>
                <a:solidFill>
                  <a:prstClr val="white"/>
                </a:solidFill>
                <a:effectLst/>
                <a:uLnTx/>
                <a:uFillTx/>
                <a:latin typeface="Montserrat"/>
                <a:ea typeface="Montserrat"/>
                <a:cs typeface="Montserrat"/>
                <a:sym typeface="Montserrat"/>
              </a:rPr>
              <a:t>MD PPMC,  NNPC Limited</a:t>
            </a:r>
          </a:p>
        </p:txBody>
      </p:sp>
      <p:sp>
        <p:nvSpPr>
          <p:cNvPr id="6" name="Google Shape;151;g13fea3dc1f1_0_7">
            <a:extLst>
              <a:ext uri="{FF2B5EF4-FFF2-40B4-BE49-F238E27FC236}">
                <a16:creationId xmlns:a16="http://schemas.microsoft.com/office/drawing/2014/main" id="{49D098B4-E45F-49B8-8A32-36EFF2DB3D44}"/>
              </a:ext>
            </a:extLst>
          </p:cNvPr>
          <p:cNvSpPr txBox="1"/>
          <p:nvPr/>
        </p:nvSpPr>
        <p:spPr>
          <a:xfrm>
            <a:off x="1114407" y="2907582"/>
            <a:ext cx="6628176" cy="1464172"/>
          </a:xfrm>
          <a:prstGeom prst="rect">
            <a:avLst/>
          </a:prstGeom>
          <a:noFill/>
          <a:ln>
            <a:noFill/>
          </a:ln>
        </p:spPr>
        <p:txBody>
          <a:bodyPr spcFirstLastPara="1" wrap="square" lIns="91425" tIns="45700" rIns="91425" bIns="45700" anchor="t" anchorCtr="0">
            <a:noAutofit/>
          </a:bodyPr>
          <a:lstStyle/>
          <a:p>
            <a:pPr lvl="0">
              <a:buClr>
                <a:srgbClr val="000000"/>
              </a:buClr>
              <a:buSzPts val="4500"/>
            </a:pPr>
            <a:r>
              <a:rPr lang="en-US" sz="4000" b="1" kern="0" dirty="0">
                <a:solidFill>
                  <a:prstClr val="white">
                    <a:lumMod val="85000"/>
                  </a:prstClr>
                </a:solidFill>
                <a:latin typeface="Montserrat"/>
                <a:ea typeface="Montserrat"/>
                <a:cs typeface="Montserrat"/>
                <a:sym typeface="Montserrat"/>
              </a:rPr>
              <a:t>Africa's Fuel Markets &amp; the Future of Refining</a:t>
            </a:r>
          </a:p>
        </p:txBody>
      </p:sp>
      <p:sp>
        <p:nvSpPr>
          <p:cNvPr id="9" name="Google Shape;153;g13fea3dc1f1_0_7">
            <a:extLst>
              <a:ext uri="{FF2B5EF4-FFF2-40B4-BE49-F238E27FC236}">
                <a16:creationId xmlns:a16="http://schemas.microsoft.com/office/drawing/2014/main" id="{0CE6D822-A6B9-4907-A0DE-0EAB87B908DB}"/>
              </a:ext>
            </a:extLst>
          </p:cNvPr>
          <p:cNvSpPr txBox="1"/>
          <p:nvPr/>
        </p:nvSpPr>
        <p:spPr>
          <a:xfrm>
            <a:off x="1114407" y="4709197"/>
            <a:ext cx="2368381" cy="338514"/>
          </a:xfrm>
          <a:prstGeom prst="rect">
            <a:avLst/>
          </a:prstGeom>
          <a:noFill/>
          <a:ln>
            <a:noFill/>
          </a:ln>
        </p:spPr>
        <p:txBody>
          <a:bodyPr spcFirstLastPara="1" wrap="square" lIns="91425" tIns="45700" rIns="91425" bIns="45700" anchor="t" anchorCtr="0">
            <a:spAutoFit/>
          </a:bodyPr>
          <a:lstStyle/>
          <a:p>
            <a:pPr lvl="0">
              <a:buClr>
                <a:srgbClr val="000000"/>
              </a:buClr>
              <a:buSzPts val="1100"/>
            </a:pPr>
            <a:r>
              <a:rPr lang="en-US" sz="1600" kern="0" dirty="0">
                <a:solidFill>
                  <a:prstClr val="white">
                    <a:lumMod val="85000"/>
                  </a:prstClr>
                </a:solidFill>
                <a:latin typeface="Montserrat" pitchFamily="2" charset="0"/>
                <a:ea typeface="Montserrat Light"/>
                <a:cs typeface="Montserrat Light"/>
                <a:sym typeface="Montserrat Light"/>
              </a:rPr>
              <a:t>25</a:t>
            </a:r>
            <a:r>
              <a:rPr lang="en-US" sz="1600" kern="0" baseline="30000" dirty="0">
                <a:solidFill>
                  <a:prstClr val="white">
                    <a:lumMod val="85000"/>
                  </a:prstClr>
                </a:solidFill>
                <a:latin typeface="Montserrat" pitchFamily="2" charset="0"/>
                <a:ea typeface="Montserrat Light"/>
                <a:cs typeface="Montserrat Light"/>
                <a:sym typeface="Montserrat Light"/>
              </a:rPr>
              <a:t>th</a:t>
            </a:r>
            <a:r>
              <a:rPr lang="en-US" sz="1600" kern="0" dirty="0">
                <a:solidFill>
                  <a:prstClr val="white">
                    <a:lumMod val="85000"/>
                  </a:prstClr>
                </a:solidFill>
                <a:latin typeface="Montserrat" pitchFamily="2" charset="0"/>
                <a:ea typeface="Montserrat Light"/>
                <a:cs typeface="Montserrat Light"/>
                <a:sym typeface="Montserrat Light"/>
              </a:rPr>
              <a:t> October 2022</a:t>
            </a:r>
            <a:endParaRPr kumimoji="0" lang="en-GB" sz="1600" b="0" i="0" u="none" strike="noStrike" kern="0" cap="none" spc="0" normalizeH="0" baseline="0" noProof="0" dirty="0">
              <a:ln>
                <a:noFill/>
              </a:ln>
              <a:solidFill>
                <a:prstClr val="white">
                  <a:lumMod val="85000"/>
                </a:prstClr>
              </a:solidFill>
              <a:effectLst/>
              <a:uLnTx/>
              <a:uFillTx/>
              <a:latin typeface="Montserrat" pitchFamily="2" charset="0"/>
              <a:ea typeface="Montserrat Light"/>
              <a:cs typeface="Montserrat Light"/>
              <a:sym typeface="Montserrat Light"/>
            </a:endParaRPr>
          </a:p>
        </p:txBody>
      </p:sp>
      <p:sp>
        <p:nvSpPr>
          <p:cNvPr id="5" name="Subtitle 5">
            <a:extLst>
              <a:ext uri="{FF2B5EF4-FFF2-40B4-BE49-F238E27FC236}">
                <a16:creationId xmlns:a16="http://schemas.microsoft.com/office/drawing/2014/main" id="{B299C458-5428-4F72-B68C-02329606F6E0}"/>
              </a:ext>
            </a:extLst>
          </p:cNvPr>
          <p:cNvSpPr txBox="1">
            <a:spLocks/>
          </p:cNvSpPr>
          <p:nvPr/>
        </p:nvSpPr>
        <p:spPr>
          <a:xfrm>
            <a:off x="1114407" y="4367995"/>
            <a:ext cx="5188347" cy="341202"/>
          </a:xfrm>
          <a:prstGeom prst="rect">
            <a:avLst/>
          </a:prstGeom>
        </p:spPr>
        <p:txBody>
          <a:bodyPr vert="horz" lIns="68580" tIns="34290" rIns="68580" bIns="34290" rtlCol="0">
            <a:noAutofit/>
          </a:bodyPr>
          <a:lstStyle>
            <a:lvl1pPr marL="0" indent="0" algn="l" defTabSz="743039" rtl="0" eaLnBrk="1" latinLnBrk="0" hangingPunct="1">
              <a:lnSpc>
                <a:spcPct val="90000"/>
              </a:lnSpc>
              <a:spcBef>
                <a:spcPts val="813"/>
              </a:spcBef>
              <a:buFontTx/>
              <a:buNone/>
              <a:defRPr sz="2275" b="0" i="0" kern="1200">
                <a:solidFill>
                  <a:schemeClr val="bg1"/>
                </a:solidFill>
                <a:latin typeface="Lato Light" panose="020F0502020204030203" pitchFamily="34" charset="0"/>
                <a:ea typeface="+mn-ea"/>
                <a:cs typeface="+mn-cs"/>
              </a:defRPr>
            </a:lvl1pPr>
            <a:lvl2pPr marL="371519" indent="0" algn="l" defTabSz="743039" rtl="0" eaLnBrk="1" latinLnBrk="0" hangingPunct="1">
              <a:lnSpc>
                <a:spcPct val="90000"/>
              </a:lnSpc>
              <a:spcBef>
                <a:spcPts val="406"/>
              </a:spcBef>
              <a:buFont typeface="Arial" panose="020B0604020202020204" pitchFamily="34" charset="0"/>
              <a:buNone/>
              <a:defRPr sz="1950" b="0" i="0" kern="1200">
                <a:solidFill>
                  <a:schemeClr val="tx1"/>
                </a:solidFill>
                <a:latin typeface="Lato Light" panose="020F0502020204030203" pitchFamily="34" charset="0"/>
                <a:ea typeface="+mn-ea"/>
                <a:cs typeface="+mn-cs"/>
              </a:defRPr>
            </a:lvl2pPr>
            <a:lvl3pPr marL="743039" indent="0" algn="l" defTabSz="743039" rtl="0" eaLnBrk="1" latinLnBrk="0" hangingPunct="1">
              <a:lnSpc>
                <a:spcPct val="90000"/>
              </a:lnSpc>
              <a:spcBef>
                <a:spcPts val="406"/>
              </a:spcBef>
              <a:buFont typeface="Arial" panose="020B0604020202020204" pitchFamily="34" charset="0"/>
              <a:buNone/>
              <a:defRPr sz="1625" b="0" i="0" kern="1200">
                <a:solidFill>
                  <a:schemeClr val="tx1"/>
                </a:solidFill>
                <a:latin typeface="Lato Light" panose="020F0502020204030203" pitchFamily="34" charset="0"/>
                <a:ea typeface="+mn-ea"/>
                <a:cs typeface="+mn-cs"/>
              </a:defRPr>
            </a:lvl3pPr>
            <a:lvl4pPr marL="1114558" indent="0" algn="l" defTabSz="743039" rtl="0" eaLnBrk="1" latinLnBrk="0" hangingPunct="1">
              <a:lnSpc>
                <a:spcPct val="90000"/>
              </a:lnSpc>
              <a:spcBef>
                <a:spcPts val="406"/>
              </a:spcBef>
              <a:buFont typeface="Arial" panose="020B0604020202020204" pitchFamily="34" charset="0"/>
              <a:buNone/>
              <a:defRPr sz="1463" b="0" i="0" kern="1200">
                <a:solidFill>
                  <a:schemeClr val="tx1"/>
                </a:solidFill>
                <a:latin typeface="Lato Light" panose="020F0502020204030203" pitchFamily="34" charset="0"/>
                <a:ea typeface="+mn-ea"/>
                <a:cs typeface="+mn-cs"/>
              </a:defRPr>
            </a:lvl4pPr>
            <a:lvl5pPr marL="1486077" indent="0" algn="l" defTabSz="743039" rtl="0" eaLnBrk="1" latinLnBrk="0" hangingPunct="1">
              <a:lnSpc>
                <a:spcPct val="90000"/>
              </a:lnSpc>
              <a:spcBef>
                <a:spcPts val="406"/>
              </a:spcBef>
              <a:buFont typeface="Arial" panose="020B0604020202020204" pitchFamily="34" charset="0"/>
              <a:buNone/>
              <a:defRPr sz="1463" b="0" i="0" kern="1200">
                <a:solidFill>
                  <a:schemeClr val="tx1"/>
                </a:solidFill>
                <a:latin typeface="Lato Light" panose="020F0502020204030203" pitchFamily="34" charset="0"/>
                <a:ea typeface="+mn-ea"/>
                <a:cs typeface="+mn-cs"/>
              </a:defRPr>
            </a:lvl5pPr>
            <a:lvl6pPr marL="2043356" indent="-185760" algn="l" defTabSz="743039"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875" indent="-185760" algn="l" defTabSz="743039"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395" indent="-185760" algn="l" defTabSz="743039"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914" indent="-185760" algn="l" defTabSz="743039"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defTabSz="557293">
              <a:spcBef>
                <a:spcPts val="610"/>
              </a:spcBef>
              <a:defRPr/>
            </a:pPr>
            <a:r>
              <a:rPr lang="en-GB" sz="1600" dirty="0">
                <a:latin typeface="Montserrat" pitchFamily="2" charset="0"/>
                <a:sym typeface="Arial"/>
              </a:rPr>
              <a:t>OTL Africa Downstream Week 2022</a:t>
            </a:r>
            <a:endParaRPr lang="en-GB" sz="1600" dirty="0">
              <a:latin typeface="Century Gothic" pitchFamily="34" charset="0"/>
              <a:sym typeface="Arial"/>
            </a:endParaRPr>
          </a:p>
        </p:txBody>
      </p:sp>
    </p:spTree>
    <p:extLst>
      <p:ext uri="{BB962C8B-B14F-4D97-AF65-F5344CB8AC3E}">
        <p14:creationId xmlns:p14="http://schemas.microsoft.com/office/powerpoint/2010/main" val="2416096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6234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18;g688906df08480be5_36">
            <a:extLst>
              <a:ext uri="{FF2B5EF4-FFF2-40B4-BE49-F238E27FC236}">
                <a16:creationId xmlns:a16="http://schemas.microsoft.com/office/drawing/2014/main" id="{2B375608-0F2F-4720-B06D-07279D31A451}"/>
              </a:ext>
            </a:extLst>
          </p:cNvPr>
          <p:cNvSpPr txBox="1"/>
          <p:nvPr/>
        </p:nvSpPr>
        <p:spPr>
          <a:xfrm>
            <a:off x="1098945" y="1298682"/>
            <a:ext cx="6191700" cy="52318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buNone/>
              <a:defRPr sz="2400" b="1">
                <a:solidFill>
                  <a:srgbClr val="002A3A"/>
                </a:solidFill>
                <a:latin typeface="Montserrat"/>
                <a:ea typeface="Montserrat"/>
                <a:cs typeface="Montserrat"/>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prstClr val="black">
                    <a:lumMod val="65000"/>
                    <a:lumOff val="35000"/>
                  </a:prstClr>
                </a:solidFill>
                <a:effectLst/>
                <a:uLnTx/>
                <a:uFillTx/>
                <a:latin typeface="Montserrat"/>
                <a:sym typeface="Montserrat"/>
              </a:rPr>
              <a:t>Content Outline</a:t>
            </a:r>
            <a:endParaRPr kumimoji="0" sz="2800" b="1" i="0" u="none" strike="noStrike" kern="0" cap="none" spc="0" normalizeH="0" baseline="0" noProof="0" dirty="0">
              <a:ln>
                <a:noFill/>
              </a:ln>
              <a:solidFill>
                <a:prstClr val="black">
                  <a:lumMod val="65000"/>
                  <a:lumOff val="35000"/>
                </a:prstClr>
              </a:solidFill>
              <a:effectLst/>
              <a:uLnTx/>
              <a:uFillTx/>
              <a:latin typeface="Montserrat"/>
              <a:sym typeface="Montserrat"/>
            </a:endParaRPr>
          </a:p>
        </p:txBody>
      </p:sp>
      <p:sp>
        <p:nvSpPr>
          <p:cNvPr id="5" name="Google Shape;523;g688906df08480be5_36">
            <a:extLst>
              <a:ext uri="{FF2B5EF4-FFF2-40B4-BE49-F238E27FC236}">
                <a16:creationId xmlns:a16="http://schemas.microsoft.com/office/drawing/2014/main" id="{0F9274EE-C637-472B-9574-5A87ED46D234}"/>
              </a:ext>
            </a:extLst>
          </p:cNvPr>
          <p:cNvSpPr txBox="1"/>
          <p:nvPr/>
        </p:nvSpPr>
        <p:spPr>
          <a:xfrm>
            <a:off x="1498366" y="2053111"/>
            <a:ext cx="1035335" cy="461624"/>
          </a:xfrm>
          <a:prstGeom prst="rect">
            <a:avLst/>
          </a:prstGeom>
          <a:noFill/>
          <a:ln>
            <a:noFill/>
          </a:ln>
        </p:spPr>
        <p:txBody>
          <a:bodyPr spcFirstLastPara="1" wrap="square" lIns="108000" tIns="45700" rIns="108000"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i="0" u="none" strike="noStrike" kern="0" cap="none" spc="0" normalizeH="0" baseline="0" noProof="0" dirty="0">
                <a:ln>
                  <a:noFill/>
                </a:ln>
                <a:solidFill>
                  <a:prstClr val="black"/>
                </a:solidFill>
                <a:effectLst/>
                <a:uLnTx/>
                <a:uFillTx/>
                <a:latin typeface="Montserrat"/>
                <a:ea typeface="Montserrat"/>
                <a:cs typeface="Montserrat"/>
                <a:sym typeface="Montserrat"/>
              </a:rPr>
              <a:t>01</a:t>
            </a:r>
            <a:endParaRPr kumimoji="0" sz="2400" i="0" u="none" strike="noStrike" kern="0" cap="none" spc="0" normalizeH="0" baseline="0" noProof="0" dirty="0">
              <a:ln>
                <a:noFill/>
              </a:ln>
              <a:solidFill>
                <a:prstClr val="black"/>
              </a:solidFill>
              <a:effectLst/>
              <a:uLnTx/>
              <a:uFillTx/>
              <a:latin typeface="Montserrat"/>
              <a:ea typeface="Montserrat"/>
              <a:cs typeface="Montserrat"/>
              <a:sym typeface="Montserrat"/>
            </a:endParaRPr>
          </a:p>
        </p:txBody>
      </p:sp>
      <p:sp>
        <p:nvSpPr>
          <p:cNvPr id="10" name="Google Shape;528;g688906df08480be5_36">
            <a:extLst>
              <a:ext uri="{FF2B5EF4-FFF2-40B4-BE49-F238E27FC236}">
                <a16:creationId xmlns:a16="http://schemas.microsoft.com/office/drawing/2014/main" id="{E7022803-10DD-4B9B-B841-A929EC0BC415}"/>
              </a:ext>
            </a:extLst>
          </p:cNvPr>
          <p:cNvSpPr txBox="1"/>
          <p:nvPr/>
        </p:nvSpPr>
        <p:spPr>
          <a:xfrm>
            <a:off x="1462577" y="2453316"/>
            <a:ext cx="1106913" cy="461624"/>
          </a:xfrm>
          <a:prstGeom prst="rect">
            <a:avLst/>
          </a:prstGeom>
          <a:noFill/>
          <a:ln>
            <a:noFill/>
          </a:ln>
        </p:spPr>
        <p:txBody>
          <a:bodyPr spcFirstLastPara="1" wrap="square" lIns="108000" tIns="45700" rIns="108000"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i="0" u="none" strike="noStrike" kern="0" cap="none" spc="0" normalizeH="0" baseline="0" noProof="0" dirty="0">
                <a:ln>
                  <a:noFill/>
                </a:ln>
                <a:solidFill>
                  <a:prstClr val="black"/>
                </a:solidFill>
                <a:effectLst/>
                <a:uLnTx/>
                <a:uFillTx/>
                <a:latin typeface="Montserrat"/>
                <a:ea typeface="Montserrat"/>
                <a:cs typeface="Montserrat"/>
                <a:sym typeface="Montserrat"/>
              </a:rPr>
              <a:t>02</a:t>
            </a:r>
            <a:endParaRPr kumimoji="0" sz="2400" i="0" u="none" strike="noStrike" kern="0" cap="none" spc="0" normalizeH="0" baseline="0" noProof="0" dirty="0">
              <a:ln>
                <a:noFill/>
              </a:ln>
              <a:solidFill>
                <a:prstClr val="black"/>
              </a:solidFill>
              <a:effectLst/>
              <a:uLnTx/>
              <a:uFillTx/>
              <a:latin typeface="Montserrat"/>
              <a:ea typeface="Montserrat"/>
              <a:cs typeface="Montserrat"/>
              <a:sym typeface="Montserrat"/>
            </a:endParaRPr>
          </a:p>
        </p:txBody>
      </p:sp>
      <p:sp>
        <p:nvSpPr>
          <p:cNvPr id="15" name="Google Shape;533;g688906df08480be5_36">
            <a:extLst>
              <a:ext uri="{FF2B5EF4-FFF2-40B4-BE49-F238E27FC236}">
                <a16:creationId xmlns:a16="http://schemas.microsoft.com/office/drawing/2014/main" id="{347088B2-8939-46A2-84CC-725EB9B8469C}"/>
              </a:ext>
            </a:extLst>
          </p:cNvPr>
          <p:cNvSpPr txBox="1"/>
          <p:nvPr/>
        </p:nvSpPr>
        <p:spPr>
          <a:xfrm>
            <a:off x="1460948" y="2853521"/>
            <a:ext cx="1110171" cy="531576"/>
          </a:xfrm>
          <a:prstGeom prst="rect">
            <a:avLst/>
          </a:prstGeom>
          <a:noFill/>
          <a:ln>
            <a:noFill/>
          </a:ln>
        </p:spPr>
        <p:txBody>
          <a:bodyPr spcFirstLastPara="1" wrap="square" lIns="108000" tIns="45700" rIns="108000"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i="0" u="none" strike="noStrike" kern="0" cap="none" spc="0" normalizeH="0" baseline="0" noProof="0" dirty="0">
                <a:ln>
                  <a:noFill/>
                </a:ln>
                <a:solidFill>
                  <a:prstClr val="black"/>
                </a:solidFill>
                <a:effectLst/>
                <a:uLnTx/>
                <a:uFillTx/>
                <a:latin typeface="Montserrat"/>
                <a:ea typeface="Montserrat"/>
                <a:cs typeface="Montserrat"/>
                <a:sym typeface="Montserrat"/>
              </a:rPr>
              <a:t>03</a:t>
            </a:r>
            <a:endParaRPr kumimoji="0" sz="2400" i="0" u="none" strike="noStrike" kern="0" cap="none" spc="0" normalizeH="0" baseline="0" noProof="0" dirty="0">
              <a:ln>
                <a:noFill/>
              </a:ln>
              <a:solidFill>
                <a:prstClr val="black"/>
              </a:solidFill>
              <a:effectLst/>
              <a:uLnTx/>
              <a:uFillTx/>
              <a:latin typeface="Montserrat"/>
              <a:ea typeface="Montserrat"/>
              <a:cs typeface="Montserrat"/>
              <a:sym typeface="Montserrat"/>
            </a:endParaRPr>
          </a:p>
        </p:txBody>
      </p:sp>
      <p:sp>
        <p:nvSpPr>
          <p:cNvPr id="20" name="Google Shape;538;g688906df08480be5_36">
            <a:extLst>
              <a:ext uri="{FF2B5EF4-FFF2-40B4-BE49-F238E27FC236}">
                <a16:creationId xmlns:a16="http://schemas.microsoft.com/office/drawing/2014/main" id="{27AD4BB9-9CBF-46D8-81F7-91893F41C785}"/>
              </a:ext>
            </a:extLst>
          </p:cNvPr>
          <p:cNvSpPr txBox="1"/>
          <p:nvPr/>
        </p:nvSpPr>
        <p:spPr>
          <a:xfrm>
            <a:off x="1461033" y="3323678"/>
            <a:ext cx="1110000" cy="461624"/>
          </a:xfrm>
          <a:prstGeom prst="rect">
            <a:avLst/>
          </a:prstGeom>
          <a:noFill/>
          <a:ln>
            <a:noFill/>
          </a:ln>
        </p:spPr>
        <p:txBody>
          <a:bodyPr spcFirstLastPara="1" wrap="square" lIns="108000" tIns="45700" rIns="108000"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i="0" u="none" strike="noStrike" kern="0" cap="none" spc="0" normalizeH="0" baseline="0" noProof="0" dirty="0">
                <a:ln>
                  <a:noFill/>
                </a:ln>
                <a:solidFill>
                  <a:prstClr val="black"/>
                </a:solidFill>
                <a:effectLst/>
                <a:uLnTx/>
                <a:uFillTx/>
                <a:latin typeface="Montserrat"/>
                <a:ea typeface="Montserrat"/>
                <a:cs typeface="Montserrat"/>
                <a:sym typeface="Montserrat"/>
              </a:rPr>
              <a:t>04</a:t>
            </a:r>
            <a:endParaRPr kumimoji="0" sz="2400" i="0" u="none" strike="noStrike" kern="0" cap="none" spc="0" normalizeH="0" baseline="0" noProof="0" dirty="0">
              <a:ln>
                <a:noFill/>
              </a:ln>
              <a:solidFill>
                <a:prstClr val="black"/>
              </a:solidFill>
              <a:effectLst/>
              <a:uLnTx/>
              <a:uFillTx/>
              <a:latin typeface="Montserrat"/>
              <a:ea typeface="Montserrat"/>
              <a:cs typeface="Montserrat"/>
              <a:sym typeface="Montserrat"/>
            </a:endParaRPr>
          </a:p>
        </p:txBody>
      </p:sp>
      <p:sp>
        <p:nvSpPr>
          <p:cNvPr id="28" name="Google Shape;538;g688906df08480be5_36">
            <a:extLst>
              <a:ext uri="{FF2B5EF4-FFF2-40B4-BE49-F238E27FC236}">
                <a16:creationId xmlns:a16="http://schemas.microsoft.com/office/drawing/2014/main" id="{20324762-48F5-436B-B9C7-025E9214D454}"/>
              </a:ext>
            </a:extLst>
          </p:cNvPr>
          <p:cNvSpPr txBox="1"/>
          <p:nvPr/>
        </p:nvSpPr>
        <p:spPr>
          <a:xfrm>
            <a:off x="1461033" y="3783517"/>
            <a:ext cx="1110000" cy="461624"/>
          </a:xfrm>
          <a:prstGeom prst="rect">
            <a:avLst/>
          </a:prstGeom>
          <a:noFill/>
          <a:ln>
            <a:noFill/>
          </a:ln>
        </p:spPr>
        <p:txBody>
          <a:bodyPr spcFirstLastPara="1" wrap="square" lIns="108000" tIns="45700" rIns="108000"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i="0" u="none" strike="noStrike" kern="0" cap="none" spc="0" normalizeH="0" baseline="0" noProof="0" dirty="0">
                <a:ln>
                  <a:noFill/>
                </a:ln>
                <a:solidFill>
                  <a:prstClr val="black"/>
                </a:solidFill>
                <a:effectLst/>
                <a:uLnTx/>
                <a:uFillTx/>
                <a:latin typeface="Montserrat"/>
                <a:ea typeface="Montserrat"/>
                <a:cs typeface="Montserrat"/>
                <a:sym typeface="Montserrat"/>
              </a:rPr>
              <a:t>05</a:t>
            </a:r>
            <a:endParaRPr kumimoji="0" sz="2400" i="0" u="none" strike="noStrike" kern="0" cap="none" spc="0" normalizeH="0" baseline="0" noProof="0" dirty="0">
              <a:ln>
                <a:noFill/>
              </a:ln>
              <a:solidFill>
                <a:prstClr val="black"/>
              </a:solidFill>
              <a:effectLst/>
              <a:uLnTx/>
              <a:uFillTx/>
              <a:latin typeface="Montserrat"/>
              <a:ea typeface="Montserrat"/>
              <a:cs typeface="Montserrat"/>
              <a:sym typeface="Montserrat"/>
            </a:endParaRPr>
          </a:p>
        </p:txBody>
      </p:sp>
      <p:sp>
        <p:nvSpPr>
          <p:cNvPr id="26" name="Google Shape;538;g688906df08480be5_36">
            <a:extLst>
              <a:ext uri="{FF2B5EF4-FFF2-40B4-BE49-F238E27FC236}">
                <a16:creationId xmlns:a16="http://schemas.microsoft.com/office/drawing/2014/main" id="{DE0F681D-83A0-442B-87EE-28FC375B0456}"/>
              </a:ext>
            </a:extLst>
          </p:cNvPr>
          <p:cNvSpPr txBox="1"/>
          <p:nvPr/>
        </p:nvSpPr>
        <p:spPr>
          <a:xfrm>
            <a:off x="1461033" y="4183722"/>
            <a:ext cx="1110000" cy="461624"/>
          </a:xfrm>
          <a:prstGeom prst="rect">
            <a:avLst/>
          </a:prstGeom>
          <a:noFill/>
          <a:ln>
            <a:noFill/>
          </a:ln>
        </p:spPr>
        <p:txBody>
          <a:bodyPr spcFirstLastPara="1" wrap="square" lIns="108000" tIns="45700" rIns="108000"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i="0" u="none" strike="noStrike" kern="0" cap="none" spc="0" normalizeH="0" baseline="0" noProof="0" dirty="0">
                <a:ln>
                  <a:noFill/>
                </a:ln>
                <a:solidFill>
                  <a:prstClr val="black"/>
                </a:solidFill>
                <a:effectLst/>
                <a:uLnTx/>
                <a:uFillTx/>
                <a:latin typeface="Montserrat"/>
                <a:ea typeface="Montserrat"/>
                <a:cs typeface="Montserrat"/>
                <a:sym typeface="Montserrat"/>
              </a:rPr>
              <a:t>06</a:t>
            </a:r>
            <a:endParaRPr kumimoji="0" sz="2400" i="0" u="none" strike="noStrike" kern="0" cap="none" spc="0" normalizeH="0" baseline="0" noProof="0" dirty="0">
              <a:ln>
                <a:noFill/>
              </a:ln>
              <a:solidFill>
                <a:prstClr val="black"/>
              </a:solidFill>
              <a:effectLst/>
              <a:uLnTx/>
              <a:uFillTx/>
              <a:latin typeface="Montserrat"/>
              <a:ea typeface="Montserrat"/>
              <a:cs typeface="Montserrat"/>
              <a:sym typeface="Montserrat"/>
            </a:endParaRPr>
          </a:p>
        </p:txBody>
      </p:sp>
      <p:sp>
        <p:nvSpPr>
          <p:cNvPr id="29" name="Rectangle 28">
            <a:extLst>
              <a:ext uri="{FF2B5EF4-FFF2-40B4-BE49-F238E27FC236}">
                <a16:creationId xmlns:a16="http://schemas.microsoft.com/office/drawing/2014/main" id="{D76B6920-6FEC-4137-916B-A088CD78AC64}"/>
              </a:ext>
            </a:extLst>
          </p:cNvPr>
          <p:cNvSpPr/>
          <p:nvPr/>
        </p:nvSpPr>
        <p:spPr>
          <a:xfrm>
            <a:off x="2482000" y="2053111"/>
            <a:ext cx="8469687" cy="379321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lnSpc>
                <a:spcPct val="150000"/>
              </a:lnSpc>
            </a:pPr>
            <a:r>
              <a:rPr lang="en-US" b="1" dirty="0">
                <a:latin typeface="Montserrat" panose="00000500000000000000" pitchFamily="2" charset="0"/>
              </a:rPr>
              <a:t>Introduction</a:t>
            </a:r>
          </a:p>
          <a:p>
            <a:pPr>
              <a:lnSpc>
                <a:spcPct val="150000"/>
              </a:lnSpc>
            </a:pPr>
            <a:r>
              <a:rPr lang="en-US" b="1" dirty="0">
                <a:latin typeface="Montserrat" panose="00000500000000000000" pitchFamily="2" charset="0"/>
              </a:rPr>
              <a:t>The Market Size And The Major Players</a:t>
            </a:r>
          </a:p>
          <a:p>
            <a:pPr>
              <a:lnSpc>
                <a:spcPct val="150000"/>
              </a:lnSpc>
            </a:pPr>
            <a:r>
              <a:rPr lang="en-US" b="1" dirty="0">
                <a:latin typeface="Montserrat" panose="00000500000000000000" pitchFamily="2" charset="0"/>
              </a:rPr>
              <a:t>The Key Market Drivers </a:t>
            </a:r>
          </a:p>
          <a:p>
            <a:pPr>
              <a:lnSpc>
                <a:spcPct val="150000"/>
              </a:lnSpc>
            </a:pPr>
            <a:r>
              <a:rPr lang="en-US" b="1" dirty="0">
                <a:latin typeface="Montserrat" panose="00000500000000000000" pitchFamily="2" charset="0"/>
              </a:rPr>
              <a:t>Product Sourcing And Refining </a:t>
            </a:r>
          </a:p>
          <a:p>
            <a:pPr>
              <a:lnSpc>
                <a:spcPct val="150000"/>
              </a:lnSpc>
            </a:pPr>
            <a:r>
              <a:rPr lang="en-US" b="1" dirty="0">
                <a:latin typeface="Montserrat" panose="00000500000000000000" pitchFamily="2" charset="0"/>
              </a:rPr>
              <a:t>Product Portfolio</a:t>
            </a:r>
          </a:p>
          <a:p>
            <a:pPr>
              <a:lnSpc>
                <a:spcPct val="150000"/>
              </a:lnSpc>
            </a:pPr>
            <a:r>
              <a:rPr lang="en-US" b="1" dirty="0">
                <a:latin typeface="Montserrat" panose="00000500000000000000" pitchFamily="2" charset="0"/>
              </a:rPr>
              <a:t>Africa’s Energy Mix</a:t>
            </a:r>
          </a:p>
          <a:p>
            <a:pPr>
              <a:lnSpc>
                <a:spcPct val="150000"/>
              </a:lnSpc>
            </a:pPr>
            <a:r>
              <a:rPr lang="en-US" b="1" dirty="0">
                <a:latin typeface="Montserrat" panose="00000500000000000000" pitchFamily="2" charset="0"/>
              </a:rPr>
              <a:t>Product Pricing And Subsidy Regimes</a:t>
            </a:r>
          </a:p>
          <a:p>
            <a:pPr>
              <a:lnSpc>
                <a:spcPct val="150000"/>
              </a:lnSpc>
            </a:pPr>
            <a:r>
              <a:rPr lang="en-US" b="1" dirty="0">
                <a:latin typeface="Montserrat" panose="00000500000000000000" pitchFamily="2" charset="0"/>
              </a:rPr>
              <a:t>The Impact Of Net Zero Emission On The Market</a:t>
            </a:r>
          </a:p>
          <a:p>
            <a:pPr>
              <a:lnSpc>
                <a:spcPct val="150000"/>
              </a:lnSpc>
            </a:pPr>
            <a:r>
              <a:rPr lang="en-US" b="1" dirty="0">
                <a:latin typeface="Montserrat" panose="00000500000000000000" pitchFamily="2" charset="0"/>
              </a:rPr>
              <a:t>Conclusion</a:t>
            </a:r>
          </a:p>
          <a:p>
            <a:pPr marL="342900" indent="-342900">
              <a:lnSpc>
                <a:spcPct val="150000"/>
              </a:lnSpc>
              <a:buAutoNum type="arabicPeriod"/>
            </a:pPr>
            <a:endParaRPr lang="en-US" b="1" dirty="0">
              <a:latin typeface="Montserrat" panose="00000500000000000000" pitchFamily="2" charset="0"/>
            </a:endParaRPr>
          </a:p>
          <a:p>
            <a:pPr marL="342900" indent="-342900">
              <a:lnSpc>
                <a:spcPct val="150000"/>
              </a:lnSpc>
              <a:buAutoNum type="arabicPeriod"/>
            </a:pPr>
            <a:endParaRPr lang="en-US" b="1" dirty="0">
              <a:latin typeface="Montserrat" panose="00000500000000000000" pitchFamily="2" charset="0"/>
            </a:endParaRPr>
          </a:p>
          <a:p>
            <a:pPr marL="342900" indent="-342900">
              <a:lnSpc>
                <a:spcPct val="150000"/>
              </a:lnSpc>
              <a:buAutoNum type="arabicPeriod"/>
            </a:pPr>
            <a:endParaRPr lang="en-US" b="1" dirty="0">
              <a:latin typeface="Montserrat" panose="00000500000000000000" pitchFamily="2" charset="0"/>
            </a:endParaRPr>
          </a:p>
          <a:p>
            <a:pPr marL="342900" indent="-342900">
              <a:lnSpc>
                <a:spcPct val="150000"/>
              </a:lnSpc>
              <a:buAutoNum type="arabicPeriod"/>
            </a:pPr>
            <a:endParaRPr lang="en-NG" b="1" dirty="0">
              <a:latin typeface="Montserrat" panose="00000500000000000000" pitchFamily="2" charset="0"/>
            </a:endParaRPr>
          </a:p>
        </p:txBody>
      </p:sp>
      <p:sp>
        <p:nvSpPr>
          <p:cNvPr id="30" name="Google Shape;538;g688906df08480be5_36">
            <a:extLst>
              <a:ext uri="{FF2B5EF4-FFF2-40B4-BE49-F238E27FC236}">
                <a16:creationId xmlns:a16="http://schemas.microsoft.com/office/drawing/2014/main" id="{D518EE17-D8E6-43EC-A519-DF86FF9A97D7}"/>
              </a:ext>
            </a:extLst>
          </p:cNvPr>
          <p:cNvSpPr txBox="1"/>
          <p:nvPr/>
        </p:nvSpPr>
        <p:spPr>
          <a:xfrm>
            <a:off x="1461033" y="4583927"/>
            <a:ext cx="1110000" cy="461624"/>
          </a:xfrm>
          <a:prstGeom prst="rect">
            <a:avLst/>
          </a:prstGeom>
          <a:noFill/>
          <a:ln>
            <a:noFill/>
          </a:ln>
        </p:spPr>
        <p:txBody>
          <a:bodyPr spcFirstLastPara="1" wrap="square" lIns="108000" tIns="45700" rIns="108000"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i="0" u="none" strike="noStrike" kern="0" cap="none" spc="0" normalizeH="0" baseline="0" noProof="0" dirty="0">
                <a:ln>
                  <a:noFill/>
                </a:ln>
                <a:solidFill>
                  <a:prstClr val="black"/>
                </a:solidFill>
                <a:effectLst/>
                <a:uLnTx/>
                <a:uFillTx/>
                <a:latin typeface="Montserrat"/>
                <a:ea typeface="Montserrat"/>
                <a:cs typeface="Montserrat"/>
                <a:sym typeface="Montserrat"/>
              </a:rPr>
              <a:t>07</a:t>
            </a:r>
            <a:endParaRPr kumimoji="0" sz="2400" i="0" u="none" strike="noStrike" kern="0" cap="none" spc="0" normalizeH="0" baseline="0" noProof="0" dirty="0">
              <a:ln>
                <a:noFill/>
              </a:ln>
              <a:solidFill>
                <a:prstClr val="black"/>
              </a:solidFill>
              <a:effectLst/>
              <a:uLnTx/>
              <a:uFillTx/>
              <a:latin typeface="Montserrat"/>
              <a:ea typeface="Montserrat"/>
              <a:cs typeface="Montserrat"/>
              <a:sym typeface="Montserrat"/>
            </a:endParaRPr>
          </a:p>
        </p:txBody>
      </p:sp>
      <p:sp>
        <p:nvSpPr>
          <p:cNvPr id="31" name="Google Shape;538;g688906df08480be5_36">
            <a:extLst>
              <a:ext uri="{FF2B5EF4-FFF2-40B4-BE49-F238E27FC236}">
                <a16:creationId xmlns:a16="http://schemas.microsoft.com/office/drawing/2014/main" id="{A960DF4F-4F4B-454C-8C1B-7B7E9CE8B184}"/>
              </a:ext>
            </a:extLst>
          </p:cNvPr>
          <p:cNvSpPr txBox="1"/>
          <p:nvPr/>
        </p:nvSpPr>
        <p:spPr>
          <a:xfrm>
            <a:off x="1461033" y="4984132"/>
            <a:ext cx="1110000" cy="461624"/>
          </a:xfrm>
          <a:prstGeom prst="rect">
            <a:avLst/>
          </a:prstGeom>
          <a:noFill/>
          <a:ln>
            <a:noFill/>
          </a:ln>
        </p:spPr>
        <p:txBody>
          <a:bodyPr spcFirstLastPara="1" wrap="square" lIns="108000" tIns="45700" rIns="108000"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i="0" u="none" strike="noStrike" kern="0" cap="none" spc="0" normalizeH="0" baseline="0" noProof="0" dirty="0">
                <a:ln>
                  <a:noFill/>
                </a:ln>
                <a:solidFill>
                  <a:prstClr val="black"/>
                </a:solidFill>
                <a:effectLst/>
                <a:uLnTx/>
                <a:uFillTx/>
                <a:latin typeface="Montserrat"/>
                <a:ea typeface="Montserrat"/>
                <a:cs typeface="Montserrat"/>
                <a:sym typeface="Montserrat"/>
              </a:rPr>
              <a:t>08</a:t>
            </a:r>
            <a:endParaRPr kumimoji="0" sz="2400" i="0" u="none" strike="noStrike" kern="0" cap="none" spc="0" normalizeH="0" baseline="0" noProof="0" dirty="0">
              <a:ln>
                <a:noFill/>
              </a:ln>
              <a:solidFill>
                <a:prstClr val="black"/>
              </a:solidFill>
              <a:effectLst/>
              <a:uLnTx/>
              <a:uFillTx/>
              <a:latin typeface="Montserrat"/>
              <a:ea typeface="Montserrat"/>
              <a:cs typeface="Montserrat"/>
              <a:sym typeface="Montserrat"/>
            </a:endParaRPr>
          </a:p>
        </p:txBody>
      </p:sp>
      <p:sp>
        <p:nvSpPr>
          <p:cNvPr id="32" name="Google Shape;538;g688906df08480be5_36">
            <a:extLst>
              <a:ext uri="{FF2B5EF4-FFF2-40B4-BE49-F238E27FC236}">
                <a16:creationId xmlns:a16="http://schemas.microsoft.com/office/drawing/2014/main" id="{2F8F6DB9-EBD5-4DB2-8D61-1DA56807A0DE}"/>
              </a:ext>
            </a:extLst>
          </p:cNvPr>
          <p:cNvSpPr txBox="1"/>
          <p:nvPr/>
        </p:nvSpPr>
        <p:spPr>
          <a:xfrm>
            <a:off x="1461033" y="5384340"/>
            <a:ext cx="1110000" cy="461624"/>
          </a:xfrm>
          <a:prstGeom prst="rect">
            <a:avLst/>
          </a:prstGeom>
          <a:noFill/>
          <a:ln>
            <a:noFill/>
          </a:ln>
        </p:spPr>
        <p:txBody>
          <a:bodyPr spcFirstLastPara="1" wrap="square" lIns="108000" tIns="45700" rIns="108000"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i="0" u="none" strike="noStrike" kern="0" cap="none" spc="0" normalizeH="0" baseline="0" noProof="0" dirty="0">
                <a:ln>
                  <a:noFill/>
                </a:ln>
                <a:solidFill>
                  <a:prstClr val="black"/>
                </a:solidFill>
                <a:effectLst/>
                <a:uLnTx/>
                <a:uFillTx/>
                <a:latin typeface="Montserrat"/>
                <a:ea typeface="Montserrat"/>
                <a:cs typeface="Montserrat"/>
                <a:sym typeface="Montserrat"/>
              </a:rPr>
              <a:t>09</a:t>
            </a:r>
            <a:endParaRPr kumimoji="0" sz="2400" i="0" u="none" strike="noStrike" kern="0" cap="none" spc="0" normalizeH="0" baseline="0" noProof="0" dirty="0">
              <a:ln>
                <a:noFill/>
              </a:ln>
              <a:solidFill>
                <a:prstClr val="black"/>
              </a:solidFill>
              <a:effectLst/>
              <a:uLnTx/>
              <a:uFillTx/>
              <a:latin typeface="Montserrat"/>
              <a:ea typeface="Montserrat"/>
              <a:cs typeface="Montserrat"/>
              <a:sym typeface="Montserrat"/>
            </a:endParaRPr>
          </a:p>
        </p:txBody>
      </p:sp>
    </p:spTree>
    <p:extLst>
      <p:ext uri="{BB962C8B-B14F-4D97-AF65-F5344CB8AC3E}">
        <p14:creationId xmlns:p14="http://schemas.microsoft.com/office/powerpoint/2010/main" val="4289532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412D3A1-640F-41F3-8A6D-E7C419DC3ABD}"/>
              </a:ext>
            </a:extLst>
          </p:cNvPr>
          <p:cNvSpPr/>
          <p:nvPr/>
        </p:nvSpPr>
        <p:spPr>
          <a:xfrm>
            <a:off x="6974072" y="2425148"/>
            <a:ext cx="3481893" cy="2978373"/>
          </a:xfrm>
          <a:prstGeom prst="rect">
            <a:avLst/>
          </a:prstGeom>
          <a:solidFill>
            <a:srgbClr val="A2D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50A5D883-8547-43AA-96FC-24CB88EC4A17}"/>
              </a:ext>
            </a:extLst>
          </p:cNvPr>
          <p:cNvSpPr/>
          <p:nvPr/>
        </p:nvSpPr>
        <p:spPr>
          <a:xfrm>
            <a:off x="974035" y="2425148"/>
            <a:ext cx="5970220" cy="2972393"/>
          </a:xfrm>
          <a:prstGeom prst="rect">
            <a:avLst/>
          </a:prstGeom>
          <a:solidFill>
            <a:srgbClr val="BD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Object 2" hidden="1">
            <a:extLst>
              <a:ext uri="{FF2B5EF4-FFF2-40B4-BE49-F238E27FC236}">
                <a16:creationId xmlns:a16="http://schemas.microsoft.com/office/drawing/2014/main" id="{E0CE6212-EBE9-4E83-BAC2-E0E61ED3514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E0CE6212-EBE9-4E83-BAC2-E0E61ED3514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Google Shape;334;p10">
            <a:extLst>
              <a:ext uri="{FF2B5EF4-FFF2-40B4-BE49-F238E27FC236}">
                <a16:creationId xmlns:a16="http://schemas.microsoft.com/office/drawing/2014/main" id="{E40517D6-233D-41D2-BD61-77B849A7B032}"/>
              </a:ext>
            </a:extLst>
          </p:cNvPr>
          <p:cNvSpPr txBox="1"/>
          <p:nvPr/>
        </p:nvSpPr>
        <p:spPr>
          <a:xfrm>
            <a:off x="912000" y="1526380"/>
            <a:ext cx="5184000" cy="52318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defTabSz="914400" eaLnBrk="1" fontAlgn="auto" latinLnBrk="0" hangingPunct="1">
              <a:buSzTx/>
              <a:buNone/>
              <a:tabLst/>
              <a:defRPr kumimoji="0" sz="2000" b="1" kern="0" spc="0" normalizeH="0" baseline="0">
                <a:ln>
                  <a:noFill/>
                </a:ln>
                <a:solidFill>
                  <a:prstClr val="black">
                    <a:lumMod val="65000"/>
                    <a:lumOff val="35000"/>
                  </a:prstClr>
                </a:solidFill>
                <a:effectLst/>
                <a:uLnTx/>
                <a:uFillTx/>
                <a:latin typeface="Montserrat" pitchFamily="2" charset="0"/>
                <a:ea typeface="Montserrat"/>
                <a:cs typeface="Montserrat"/>
              </a:defRPr>
            </a:lvl1pPr>
          </a:lstStyle>
          <a:p>
            <a:pPr lvl="0">
              <a:buClr>
                <a:srgbClr val="000000"/>
              </a:buClr>
            </a:pPr>
            <a:r>
              <a:rPr lang="en-US" sz="2800" dirty="0">
                <a:sym typeface="Montserrat"/>
              </a:rPr>
              <a:t>Introduction</a:t>
            </a:r>
            <a:endParaRPr kumimoji="0" lang="en-US" sz="2800" b="1" i="0" u="none" strike="noStrike" kern="0" cap="none" spc="0" normalizeH="0" baseline="0" noProof="0" dirty="0">
              <a:ln>
                <a:noFill/>
              </a:ln>
              <a:solidFill>
                <a:prstClr val="black">
                  <a:lumMod val="65000"/>
                  <a:lumOff val="35000"/>
                </a:prstClr>
              </a:solidFill>
              <a:effectLst/>
              <a:uLnTx/>
              <a:uFillTx/>
              <a:latin typeface="Montserrat" pitchFamily="2" charset="0"/>
              <a:sym typeface="Montserrat"/>
            </a:endParaRPr>
          </a:p>
        </p:txBody>
      </p:sp>
      <p:sp>
        <p:nvSpPr>
          <p:cNvPr id="17" name="Rectangle 16">
            <a:extLst>
              <a:ext uri="{FF2B5EF4-FFF2-40B4-BE49-F238E27FC236}">
                <a16:creationId xmlns:a16="http://schemas.microsoft.com/office/drawing/2014/main" id="{B6D0E944-CA92-48EA-8BE5-555855012312}"/>
              </a:ext>
            </a:extLst>
          </p:cNvPr>
          <p:cNvSpPr/>
          <p:nvPr/>
        </p:nvSpPr>
        <p:spPr>
          <a:xfrm>
            <a:off x="7132411" y="2450408"/>
            <a:ext cx="3198855" cy="291672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dirty="0">
                <a:latin typeface="Montserrat" panose="00000500000000000000" pitchFamily="2" charset="0"/>
              </a:rPr>
              <a:t>Crude oil exports </a:t>
            </a:r>
          </a:p>
          <a:p>
            <a:r>
              <a:rPr lang="en-US" b="1" dirty="0">
                <a:latin typeface="Montserrat" panose="00000500000000000000" pitchFamily="2" charset="0"/>
              </a:rPr>
              <a:t>~5.6 million </a:t>
            </a:r>
            <a:r>
              <a:rPr lang="en-US" b="1" dirty="0" err="1">
                <a:latin typeface="Montserrat" panose="00000500000000000000" pitchFamily="2" charset="0"/>
              </a:rPr>
              <a:t>bbl</a:t>
            </a:r>
            <a:r>
              <a:rPr lang="en-US" b="1" dirty="0">
                <a:latin typeface="Montserrat" panose="00000500000000000000" pitchFamily="2" charset="0"/>
              </a:rPr>
              <a:t>/day </a:t>
            </a:r>
          </a:p>
          <a:p>
            <a:r>
              <a:rPr lang="en-US" dirty="0">
                <a:latin typeface="Montserrat" panose="00000500000000000000" pitchFamily="2" charset="0"/>
              </a:rPr>
              <a:t>(2021)</a:t>
            </a:r>
          </a:p>
          <a:p>
            <a:endParaRPr lang="en-US" b="1" dirty="0">
              <a:latin typeface="Montserrat" panose="00000500000000000000" pitchFamily="2" charset="0"/>
            </a:endParaRPr>
          </a:p>
          <a:p>
            <a:r>
              <a:rPr lang="en-US" dirty="0">
                <a:latin typeface="Montserrat" panose="00000500000000000000" pitchFamily="2" charset="0"/>
              </a:rPr>
              <a:t>Proven crude oil reserves </a:t>
            </a:r>
            <a:r>
              <a:rPr lang="en-US" b="1" dirty="0">
                <a:latin typeface="Montserrat" panose="00000500000000000000" pitchFamily="2" charset="0"/>
              </a:rPr>
              <a:t>125.3 billion barrels</a:t>
            </a:r>
          </a:p>
          <a:p>
            <a:endParaRPr lang="en-US" b="1" dirty="0">
              <a:latin typeface="Montserrat" panose="00000500000000000000" pitchFamily="2" charset="0"/>
            </a:endParaRPr>
          </a:p>
          <a:p>
            <a:r>
              <a:rPr lang="en-US" dirty="0">
                <a:latin typeface="Montserrat" panose="00000500000000000000" pitchFamily="2" charset="0"/>
              </a:rPr>
              <a:t>Potential of over </a:t>
            </a:r>
          </a:p>
          <a:p>
            <a:r>
              <a:rPr lang="en-US" b="1" dirty="0">
                <a:latin typeface="Montserrat" panose="00000500000000000000" pitchFamily="2" charset="0"/>
              </a:rPr>
              <a:t>630TCF natural gas </a:t>
            </a:r>
          </a:p>
        </p:txBody>
      </p:sp>
      <p:sp>
        <p:nvSpPr>
          <p:cNvPr id="18" name="Rectangle 17">
            <a:extLst>
              <a:ext uri="{FF2B5EF4-FFF2-40B4-BE49-F238E27FC236}">
                <a16:creationId xmlns:a16="http://schemas.microsoft.com/office/drawing/2014/main" id="{760B36CE-60F3-4DC2-8C3E-AE85AD9B4B40}"/>
              </a:ext>
            </a:extLst>
          </p:cNvPr>
          <p:cNvSpPr/>
          <p:nvPr/>
        </p:nvSpPr>
        <p:spPr>
          <a:xfrm>
            <a:off x="3737113" y="2491064"/>
            <a:ext cx="3106101" cy="284990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endParaRPr lang="en-US" dirty="0">
              <a:latin typeface="Montserrat" panose="00000500000000000000" pitchFamily="2" charset="0"/>
            </a:endParaRPr>
          </a:p>
          <a:p>
            <a:r>
              <a:rPr lang="en-US" b="1" dirty="0">
                <a:latin typeface="Montserrat" panose="00000500000000000000" pitchFamily="2" charset="0"/>
              </a:rPr>
              <a:t>Africa’s population is 1.37 billion, </a:t>
            </a:r>
            <a:r>
              <a:rPr lang="en-US" dirty="0">
                <a:latin typeface="Montserrat" panose="00000500000000000000" pitchFamily="2" charset="0"/>
              </a:rPr>
              <a:t>with an increasing energy demand at an annual rate of around 3%, the highest among all continents but the supply continues to lag significantly</a:t>
            </a:r>
          </a:p>
          <a:p>
            <a:endParaRPr lang="en-US" dirty="0">
              <a:latin typeface="Montserrat" panose="00000500000000000000" pitchFamily="2" charset="0"/>
            </a:endParaRPr>
          </a:p>
        </p:txBody>
      </p:sp>
      <p:pic>
        <p:nvPicPr>
          <p:cNvPr id="5" name="Picture 4">
            <a:extLst>
              <a:ext uri="{FF2B5EF4-FFF2-40B4-BE49-F238E27FC236}">
                <a16:creationId xmlns:a16="http://schemas.microsoft.com/office/drawing/2014/main" id="{F80F9251-13FE-4C2D-90D0-DF954A62EB17}"/>
              </a:ext>
            </a:extLst>
          </p:cNvPr>
          <p:cNvPicPr>
            <a:picLocks noChangeAspect="1"/>
          </p:cNvPicPr>
          <p:nvPr/>
        </p:nvPicPr>
        <p:blipFill>
          <a:blip r:embed="rId5"/>
          <a:stretch>
            <a:fillRect/>
          </a:stretch>
        </p:blipFill>
        <p:spPr>
          <a:xfrm>
            <a:off x="1361840" y="2796152"/>
            <a:ext cx="1987468" cy="2225233"/>
          </a:xfrm>
          <a:prstGeom prst="rect">
            <a:avLst/>
          </a:prstGeom>
        </p:spPr>
      </p:pic>
      <p:sp>
        <p:nvSpPr>
          <p:cNvPr id="22" name="TextBox 21">
            <a:extLst>
              <a:ext uri="{FF2B5EF4-FFF2-40B4-BE49-F238E27FC236}">
                <a16:creationId xmlns:a16="http://schemas.microsoft.com/office/drawing/2014/main" id="{8FBC7B8C-8C00-44F9-B891-7768D7913307}"/>
              </a:ext>
            </a:extLst>
          </p:cNvPr>
          <p:cNvSpPr txBox="1"/>
          <p:nvPr/>
        </p:nvSpPr>
        <p:spPr>
          <a:xfrm>
            <a:off x="9261902" y="5601473"/>
            <a:ext cx="1273576" cy="230832"/>
          </a:xfrm>
          <a:prstGeom prst="rect">
            <a:avLst/>
          </a:prstGeom>
          <a:noFill/>
        </p:spPr>
        <p:txBody>
          <a:bodyPr wrap="square" rtlCol="0">
            <a:spAutoFit/>
          </a:bodyPr>
          <a:lstStyle/>
          <a:p>
            <a:r>
              <a:rPr lang="en-US" sz="900" dirty="0">
                <a:solidFill>
                  <a:schemeClr val="bg1">
                    <a:lumMod val="50000"/>
                  </a:schemeClr>
                </a:solidFill>
                <a:latin typeface="Montserrat" panose="00000500000000000000" pitchFamily="2" charset="0"/>
              </a:rPr>
              <a:t>Sources: Statista</a:t>
            </a:r>
            <a:endParaRPr lang="en-NG" sz="900" dirty="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36914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A93A2-8FE7-4F78-BA47-1FB6F8E79C8E}"/>
              </a:ext>
            </a:extLst>
          </p:cNvPr>
          <p:cNvSpPr>
            <a:spLocks noGrp="1"/>
          </p:cNvSpPr>
          <p:nvPr>
            <p:ph type="title"/>
          </p:nvPr>
        </p:nvSpPr>
        <p:spPr>
          <a:xfrm>
            <a:off x="298673" y="0"/>
            <a:ext cx="11594654" cy="748981"/>
          </a:xfrm>
        </p:spPr>
        <p:txBody>
          <a:bodyPr>
            <a:normAutofit/>
          </a:bodyPr>
          <a:lstStyle/>
          <a:p>
            <a:r>
              <a:rPr lang="en-US" sz="2800" b="1" dirty="0">
                <a:latin typeface="Montserrat" panose="00000500000000000000" pitchFamily="2" charset="0"/>
              </a:rPr>
              <a:t>THE MARKET SIZE AND THE MAJOR PLAYERS </a:t>
            </a:r>
            <a:endParaRPr lang="en-NG" sz="2800" b="1" dirty="0">
              <a:latin typeface="Montserrat" panose="00000500000000000000" pitchFamily="2" charset="0"/>
            </a:endParaRPr>
          </a:p>
        </p:txBody>
      </p:sp>
      <p:cxnSp>
        <p:nvCxnSpPr>
          <p:cNvPr id="6" name="Straight Connector 5">
            <a:extLst>
              <a:ext uri="{FF2B5EF4-FFF2-40B4-BE49-F238E27FC236}">
                <a16:creationId xmlns:a16="http://schemas.microsoft.com/office/drawing/2014/main" id="{C847B7FF-B09E-4115-BFB7-8E417CB05797}"/>
              </a:ext>
            </a:extLst>
          </p:cNvPr>
          <p:cNvCxnSpPr>
            <a:cxnSpLocks/>
          </p:cNvCxnSpPr>
          <p:nvPr/>
        </p:nvCxnSpPr>
        <p:spPr>
          <a:xfrm>
            <a:off x="298673" y="748981"/>
            <a:ext cx="11594654"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A0099E1-998D-4BDB-9916-DABB70071286}"/>
              </a:ext>
            </a:extLst>
          </p:cNvPr>
          <p:cNvSpPr/>
          <p:nvPr/>
        </p:nvSpPr>
        <p:spPr>
          <a:xfrm>
            <a:off x="298674" y="1765508"/>
            <a:ext cx="3751794" cy="3945007"/>
          </a:xfrm>
          <a:prstGeom prst="rect">
            <a:avLst/>
          </a:prstGeom>
          <a:solidFill>
            <a:schemeClr val="accent6">
              <a:lumMod val="20000"/>
              <a:lumOff val="80000"/>
              <a:alpha val="12000"/>
            </a:schemeClr>
          </a:solidFill>
          <a:ln>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1600" b="1" dirty="0">
                <a:latin typeface="Montserrat" panose="00000500000000000000" pitchFamily="2" charset="0"/>
              </a:rPr>
              <a:t>Oil demand in Africa stood at an average of 4.36 million barrels per day in 2022. Even though Africa has the world’s lowest levels of per capita use of modern Energy, its demand is set to increase with growth in population and incomes. As its population and incomes grow, demand for modern energy expands by a third between 2020 and 2030 in the SAS.</a:t>
            </a:r>
          </a:p>
          <a:p>
            <a:endParaRPr lang="en-US" sz="2000" dirty="0">
              <a:latin typeface="Montserrat" panose="00000500000000000000" pitchFamily="2" charset="0"/>
            </a:endParaRPr>
          </a:p>
          <a:p>
            <a:r>
              <a:rPr lang="en-US" sz="2000" dirty="0">
                <a:latin typeface="Montserrat" panose="00000500000000000000" pitchFamily="2" charset="0"/>
              </a:rPr>
              <a:t>Today, 970 million Africans lack access to clean cooking gas. </a:t>
            </a:r>
            <a:endParaRPr lang="en-NG" sz="2000" dirty="0">
              <a:latin typeface="Montserrat" panose="00000500000000000000" pitchFamily="2" charset="0"/>
            </a:endParaRPr>
          </a:p>
        </p:txBody>
      </p:sp>
      <p:sp>
        <p:nvSpPr>
          <p:cNvPr id="3" name="Rectangle 2">
            <a:extLst>
              <a:ext uri="{FF2B5EF4-FFF2-40B4-BE49-F238E27FC236}">
                <a16:creationId xmlns:a16="http://schemas.microsoft.com/office/drawing/2014/main" id="{A1083C9E-08A4-4E76-A396-BE0F677EB2B7}"/>
              </a:ext>
            </a:extLst>
          </p:cNvPr>
          <p:cNvSpPr/>
          <p:nvPr/>
        </p:nvSpPr>
        <p:spPr>
          <a:xfrm>
            <a:off x="6269078" y="850069"/>
            <a:ext cx="1608242" cy="464092"/>
          </a:xfrm>
          <a:prstGeom prst="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85000"/>
                    <a:lumOff val="15000"/>
                  </a:schemeClr>
                </a:solidFill>
                <a:latin typeface="Montserrat" panose="00000500000000000000" pitchFamily="2" charset="0"/>
              </a:rPr>
              <a:t>OIL</a:t>
            </a:r>
            <a:endParaRPr lang="en-NG" sz="2400" b="1" dirty="0">
              <a:solidFill>
                <a:schemeClr val="tx1">
                  <a:lumMod val="85000"/>
                  <a:lumOff val="15000"/>
                </a:schemeClr>
              </a:solidFill>
              <a:latin typeface="Montserrat" panose="00000500000000000000" pitchFamily="2" charset="0"/>
            </a:endParaRPr>
          </a:p>
        </p:txBody>
      </p:sp>
      <p:sp>
        <p:nvSpPr>
          <p:cNvPr id="7" name="Rectangle 6">
            <a:extLst>
              <a:ext uri="{FF2B5EF4-FFF2-40B4-BE49-F238E27FC236}">
                <a16:creationId xmlns:a16="http://schemas.microsoft.com/office/drawing/2014/main" id="{346FA125-3CCC-4A12-8495-533D41371E4C}"/>
              </a:ext>
            </a:extLst>
          </p:cNvPr>
          <p:cNvSpPr/>
          <p:nvPr/>
        </p:nvSpPr>
        <p:spPr>
          <a:xfrm>
            <a:off x="8157612" y="850069"/>
            <a:ext cx="1608242" cy="464092"/>
          </a:xfrm>
          <a:prstGeom prst="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B050"/>
                </a:solidFill>
                <a:latin typeface="Montserrat" panose="00000500000000000000" pitchFamily="2" charset="0"/>
              </a:rPr>
              <a:t>GAS</a:t>
            </a:r>
            <a:endParaRPr lang="en-NG" sz="2400" b="1" dirty="0">
              <a:solidFill>
                <a:srgbClr val="00B050"/>
              </a:solidFill>
              <a:latin typeface="Montserrat" panose="00000500000000000000" pitchFamily="2" charset="0"/>
            </a:endParaRPr>
          </a:p>
        </p:txBody>
      </p:sp>
      <p:sp>
        <p:nvSpPr>
          <p:cNvPr id="8" name="Rectangle 7">
            <a:extLst>
              <a:ext uri="{FF2B5EF4-FFF2-40B4-BE49-F238E27FC236}">
                <a16:creationId xmlns:a16="http://schemas.microsoft.com/office/drawing/2014/main" id="{A58E9B6D-391B-4E35-A45F-A19B9D68F50E}"/>
              </a:ext>
            </a:extLst>
          </p:cNvPr>
          <p:cNvSpPr/>
          <p:nvPr/>
        </p:nvSpPr>
        <p:spPr>
          <a:xfrm>
            <a:off x="10046146" y="850069"/>
            <a:ext cx="1608242" cy="464092"/>
          </a:xfrm>
          <a:prstGeom prst="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Montserrat" panose="00000500000000000000" pitchFamily="2" charset="0"/>
              </a:rPr>
              <a:t>COAL</a:t>
            </a:r>
            <a:endParaRPr lang="en-NG" sz="2400" b="1" dirty="0">
              <a:solidFill>
                <a:srgbClr val="FF0000"/>
              </a:solidFill>
              <a:latin typeface="Montserrat" panose="00000500000000000000" pitchFamily="2" charset="0"/>
            </a:endParaRPr>
          </a:p>
        </p:txBody>
      </p:sp>
      <p:sp>
        <p:nvSpPr>
          <p:cNvPr id="9" name="Rectangle 8">
            <a:extLst>
              <a:ext uri="{FF2B5EF4-FFF2-40B4-BE49-F238E27FC236}">
                <a16:creationId xmlns:a16="http://schemas.microsoft.com/office/drawing/2014/main" id="{27D0769B-3481-45C3-91C8-089D07C3866A}"/>
              </a:ext>
            </a:extLst>
          </p:cNvPr>
          <p:cNvSpPr/>
          <p:nvPr/>
        </p:nvSpPr>
        <p:spPr>
          <a:xfrm>
            <a:off x="4417302" y="1730008"/>
            <a:ext cx="1735369" cy="464092"/>
          </a:xfrm>
          <a:prstGeom prst="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dirty="0">
                <a:solidFill>
                  <a:schemeClr val="tx1">
                    <a:lumMod val="85000"/>
                    <a:lumOff val="15000"/>
                  </a:schemeClr>
                </a:solidFill>
                <a:latin typeface="Montserrat" panose="00000500000000000000" pitchFamily="2" charset="0"/>
              </a:rPr>
              <a:t>Reserve</a:t>
            </a:r>
            <a:endParaRPr lang="en-NG" sz="1700" b="1" dirty="0">
              <a:solidFill>
                <a:schemeClr val="tx1">
                  <a:lumMod val="85000"/>
                  <a:lumOff val="15000"/>
                </a:schemeClr>
              </a:solidFill>
              <a:latin typeface="Montserrat" panose="00000500000000000000" pitchFamily="2" charset="0"/>
            </a:endParaRPr>
          </a:p>
        </p:txBody>
      </p:sp>
      <p:sp>
        <p:nvSpPr>
          <p:cNvPr id="10" name="Rectangle 9">
            <a:extLst>
              <a:ext uri="{FF2B5EF4-FFF2-40B4-BE49-F238E27FC236}">
                <a16:creationId xmlns:a16="http://schemas.microsoft.com/office/drawing/2014/main" id="{FA2587BF-A70E-4C16-B468-CF85581D1C58}"/>
              </a:ext>
            </a:extLst>
          </p:cNvPr>
          <p:cNvSpPr/>
          <p:nvPr/>
        </p:nvSpPr>
        <p:spPr>
          <a:xfrm>
            <a:off x="4417302" y="2766749"/>
            <a:ext cx="1735369" cy="464092"/>
          </a:xfrm>
          <a:prstGeom prst="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dirty="0">
                <a:solidFill>
                  <a:schemeClr val="tx1">
                    <a:lumMod val="85000"/>
                    <a:lumOff val="15000"/>
                  </a:schemeClr>
                </a:solidFill>
                <a:latin typeface="Montserrat" panose="00000500000000000000" pitchFamily="2" charset="0"/>
              </a:rPr>
              <a:t>Production</a:t>
            </a:r>
            <a:endParaRPr lang="en-NG" sz="1700" b="1" dirty="0">
              <a:solidFill>
                <a:schemeClr val="tx1">
                  <a:lumMod val="85000"/>
                  <a:lumOff val="15000"/>
                </a:schemeClr>
              </a:solidFill>
              <a:latin typeface="Montserrat" panose="00000500000000000000" pitchFamily="2" charset="0"/>
            </a:endParaRPr>
          </a:p>
        </p:txBody>
      </p:sp>
      <p:sp>
        <p:nvSpPr>
          <p:cNvPr id="11" name="Rectangle 10">
            <a:extLst>
              <a:ext uri="{FF2B5EF4-FFF2-40B4-BE49-F238E27FC236}">
                <a16:creationId xmlns:a16="http://schemas.microsoft.com/office/drawing/2014/main" id="{573775E8-CB2B-4012-8045-69C3EB4883B4}"/>
              </a:ext>
            </a:extLst>
          </p:cNvPr>
          <p:cNvSpPr/>
          <p:nvPr/>
        </p:nvSpPr>
        <p:spPr>
          <a:xfrm>
            <a:off x="4417302" y="3803490"/>
            <a:ext cx="1735369" cy="464092"/>
          </a:xfrm>
          <a:prstGeom prst="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dirty="0">
                <a:solidFill>
                  <a:schemeClr val="tx1">
                    <a:lumMod val="85000"/>
                    <a:lumOff val="15000"/>
                  </a:schemeClr>
                </a:solidFill>
                <a:latin typeface="Montserrat" panose="00000500000000000000" pitchFamily="2" charset="0"/>
              </a:rPr>
              <a:t>Consumption</a:t>
            </a:r>
            <a:endParaRPr lang="en-NG" sz="1700" b="1" dirty="0">
              <a:solidFill>
                <a:schemeClr val="tx1">
                  <a:lumMod val="85000"/>
                  <a:lumOff val="15000"/>
                </a:schemeClr>
              </a:solidFill>
              <a:latin typeface="Montserrat" panose="00000500000000000000" pitchFamily="2" charset="0"/>
            </a:endParaRPr>
          </a:p>
        </p:txBody>
      </p:sp>
      <p:sp>
        <p:nvSpPr>
          <p:cNvPr id="12" name="Rectangle 11">
            <a:extLst>
              <a:ext uri="{FF2B5EF4-FFF2-40B4-BE49-F238E27FC236}">
                <a16:creationId xmlns:a16="http://schemas.microsoft.com/office/drawing/2014/main" id="{E3B9FAEB-3BD2-402E-BE2C-0DCA2BAB0B65}"/>
              </a:ext>
            </a:extLst>
          </p:cNvPr>
          <p:cNvSpPr/>
          <p:nvPr/>
        </p:nvSpPr>
        <p:spPr>
          <a:xfrm>
            <a:off x="4417302" y="4840231"/>
            <a:ext cx="1735369" cy="464092"/>
          </a:xfrm>
          <a:prstGeom prst="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dirty="0">
                <a:solidFill>
                  <a:schemeClr val="tx1">
                    <a:lumMod val="85000"/>
                    <a:lumOff val="15000"/>
                  </a:schemeClr>
                </a:solidFill>
                <a:latin typeface="Montserrat" panose="00000500000000000000" pitchFamily="2" charset="0"/>
              </a:rPr>
              <a:t>Export</a:t>
            </a:r>
            <a:endParaRPr lang="en-NG" sz="1700" b="1" dirty="0">
              <a:solidFill>
                <a:schemeClr val="tx1">
                  <a:lumMod val="85000"/>
                  <a:lumOff val="15000"/>
                </a:schemeClr>
              </a:solidFill>
              <a:latin typeface="Montserrat" panose="00000500000000000000" pitchFamily="2" charset="0"/>
            </a:endParaRPr>
          </a:p>
        </p:txBody>
      </p:sp>
      <p:sp>
        <p:nvSpPr>
          <p:cNvPr id="13" name="Rectangle 12">
            <a:extLst>
              <a:ext uri="{FF2B5EF4-FFF2-40B4-BE49-F238E27FC236}">
                <a16:creationId xmlns:a16="http://schemas.microsoft.com/office/drawing/2014/main" id="{84B0B31B-61A5-4CE0-8382-EC142B3F93C0}"/>
              </a:ext>
            </a:extLst>
          </p:cNvPr>
          <p:cNvSpPr/>
          <p:nvPr/>
        </p:nvSpPr>
        <p:spPr>
          <a:xfrm>
            <a:off x="4417302" y="5876973"/>
            <a:ext cx="1735369" cy="464092"/>
          </a:xfrm>
          <a:prstGeom prst="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dirty="0">
                <a:solidFill>
                  <a:schemeClr val="tx1">
                    <a:lumMod val="85000"/>
                    <a:lumOff val="15000"/>
                  </a:schemeClr>
                </a:solidFill>
                <a:latin typeface="Montserrat" panose="00000500000000000000" pitchFamily="2" charset="0"/>
              </a:rPr>
              <a:t>Discoveries</a:t>
            </a:r>
            <a:endParaRPr lang="en-NG" sz="1700" b="1" dirty="0">
              <a:solidFill>
                <a:schemeClr val="tx1">
                  <a:lumMod val="85000"/>
                  <a:lumOff val="15000"/>
                </a:schemeClr>
              </a:solidFill>
              <a:latin typeface="Montserrat" panose="00000500000000000000" pitchFamily="2" charset="0"/>
            </a:endParaRPr>
          </a:p>
        </p:txBody>
      </p:sp>
      <p:cxnSp>
        <p:nvCxnSpPr>
          <p:cNvPr id="15" name="Straight Connector 14">
            <a:extLst>
              <a:ext uri="{FF2B5EF4-FFF2-40B4-BE49-F238E27FC236}">
                <a16:creationId xmlns:a16="http://schemas.microsoft.com/office/drawing/2014/main" id="{CD697F3F-7F97-40AB-A24F-F1DF195E715C}"/>
              </a:ext>
            </a:extLst>
          </p:cNvPr>
          <p:cNvCxnSpPr>
            <a:cxnSpLocks/>
          </p:cNvCxnSpPr>
          <p:nvPr/>
        </p:nvCxnSpPr>
        <p:spPr>
          <a:xfrm>
            <a:off x="8013636" y="850069"/>
            <a:ext cx="0" cy="57804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F50A255-8C71-4901-A8E9-1FBE0353F669}"/>
              </a:ext>
            </a:extLst>
          </p:cNvPr>
          <p:cNvCxnSpPr>
            <a:cxnSpLocks/>
          </p:cNvCxnSpPr>
          <p:nvPr/>
        </p:nvCxnSpPr>
        <p:spPr>
          <a:xfrm>
            <a:off x="6198621" y="850069"/>
            <a:ext cx="0" cy="577588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A39B22A-BBA8-473A-B2A5-C685A4414C05}"/>
              </a:ext>
            </a:extLst>
          </p:cNvPr>
          <p:cNvCxnSpPr>
            <a:cxnSpLocks/>
          </p:cNvCxnSpPr>
          <p:nvPr/>
        </p:nvCxnSpPr>
        <p:spPr>
          <a:xfrm>
            <a:off x="11735566" y="850069"/>
            <a:ext cx="0" cy="578048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A3CF836-5D25-4CE8-BE25-DE3D7095D1AA}"/>
              </a:ext>
            </a:extLst>
          </p:cNvPr>
          <p:cNvCxnSpPr>
            <a:cxnSpLocks/>
          </p:cNvCxnSpPr>
          <p:nvPr/>
        </p:nvCxnSpPr>
        <p:spPr>
          <a:xfrm>
            <a:off x="9920551" y="850069"/>
            <a:ext cx="0" cy="577588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D9DAE4B-F55B-4DE6-B64A-9FE49FC04EED}"/>
              </a:ext>
            </a:extLst>
          </p:cNvPr>
          <p:cNvCxnSpPr/>
          <p:nvPr/>
        </p:nvCxnSpPr>
        <p:spPr>
          <a:xfrm>
            <a:off x="4417302" y="1424442"/>
            <a:ext cx="761693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13A720A-2E8D-4C14-B0D5-FBA3758813E6}"/>
              </a:ext>
            </a:extLst>
          </p:cNvPr>
          <p:cNvCxnSpPr/>
          <p:nvPr/>
        </p:nvCxnSpPr>
        <p:spPr>
          <a:xfrm>
            <a:off x="4417302" y="2449122"/>
            <a:ext cx="761693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1FDAAE1-FAC9-44DF-ACED-6ECC70372D7F}"/>
              </a:ext>
            </a:extLst>
          </p:cNvPr>
          <p:cNvCxnSpPr/>
          <p:nvPr/>
        </p:nvCxnSpPr>
        <p:spPr>
          <a:xfrm>
            <a:off x="4349143" y="5610464"/>
            <a:ext cx="761693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14A6E78-C781-4373-BFFE-168078D2E93F}"/>
              </a:ext>
            </a:extLst>
          </p:cNvPr>
          <p:cNvCxnSpPr/>
          <p:nvPr/>
        </p:nvCxnSpPr>
        <p:spPr>
          <a:xfrm>
            <a:off x="4349143" y="6635144"/>
            <a:ext cx="761693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872A212-1154-4FF2-B005-BDAF17F6D24B}"/>
              </a:ext>
            </a:extLst>
          </p:cNvPr>
          <p:cNvCxnSpPr/>
          <p:nvPr/>
        </p:nvCxnSpPr>
        <p:spPr>
          <a:xfrm>
            <a:off x="4417302" y="3542725"/>
            <a:ext cx="761693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F93EF3E-4DEC-4F55-9CEC-A77B18A3DE3F}"/>
              </a:ext>
            </a:extLst>
          </p:cNvPr>
          <p:cNvCxnSpPr/>
          <p:nvPr/>
        </p:nvCxnSpPr>
        <p:spPr>
          <a:xfrm>
            <a:off x="4417302" y="4567405"/>
            <a:ext cx="761693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A822CE7-0BB8-4639-B228-0493B37B2D91}"/>
              </a:ext>
            </a:extLst>
          </p:cNvPr>
          <p:cNvSpPr txBox="1"/>
          <p:nvPr/>
        </p:nvSpPr>
        <p:spPr>
          <a:xfrm>
            <a:off x="6373229" y="2794319"/>
            <a:ext cx="1640405" cy="338554"/>
          </a:xfrm>
          <a:prstGeom prst="rect">
            <a:avLst/>
          </a:prstGeom>
          <a:noFill/>
        </p:spPr>
        <p:txBody>
          <a:bodyPr wrap="square" rtlCol="0">
            <a:spAutoFit/>
          </a:bodyPr>
          <a:lstStyle/>
          <a:p>
            <a:r>
              <a:rPr lang="en-US" sz="1600" b="1" dirty="0">
                <a:solidFill>
                  <a:schemeClr val="bg1">
                    <a:lumMod val="50000"/>
                  </a:schemeClr>
                </a:solidFill>
                <a:latin typeface="Montserrat" panose="00000500000000000000" pitchFamily="2" charset="0"/>
              </a:rPr>
              <a:t>6.8 </a:t>
            </a:r>
            <a:r>
              <a:rPr lang="en-US" sz="1600" b="1" dirty="0" err="1">
                <a:solidFill>
                  <a:schemeClr val="bg1">
                    <a:lumMod val="50000"/>
                  </a:schemeClr>
                </a:solidFill>
                <a:latin typeface="Montserrat" panose="00000500000000000000" pitchFamily="2" charset="0"/>
              </a:rPr>
              <a:t>mmbbl</a:t>
            </a:r>
            <a:r>
              <a:rPr lang="en-US" sz="1600" b="1" dirty="0">
                <a:solidFill>
                  <a:schemeClr val="bg1">
                    <a:lumMod val="50000"/>
                  </a:schemeClr>
                </a:solidFill>
                <a:latin typeface="Montserrat" panose="00000500000000000000" pitchFamily="2" charset="0"/>
              </a:rPr>
              <a:t>/d</a:t>
            </a:r>
            <a:endParaRPr lang="en-NG" sz="1600" b="1" dirty="0">
              <a:solidFill>
                <a:schemeClr val="bg1">
                  <a:lumMod val="50000"/>
                </a:schemeClr>
              </a:solidFill>
              <a:latin typeface="Montserrat" panose="00000500000000000000" pitchFamily="2" charset="0"/>
            </a:endParaRPr>
          </a:p>
        </p:txBody>
      </p:sp>
      <p:sp>
        <p:nvSpPr>
          <p:cNvPr id="44" name="TextBox 43">
            <a:extLst>
              <a:ext uri="{FF2B5EF4-FFF2-40B4-BE49-F238E27FC236}">
                <a16:creationId xmlns:a16="http://schemas.microsoft.com/office/drawing/2014/main" id="{DA055245-A136-45DB-80E4-B2A31B8ECB75}"/>
              </a:ext>
            </a:extLst>
          </p:cNvPr>
          <p:cNvSpPr txBox="1"/>
          <p:nvPr/>
        </p:nvSpPr>
        <p:spPr>
          <a:xfrm>
            <a:off x="6373230" y="1742069"/>
            <a:ext cx="1504090" cy="430887"/>
          </a:xfrm>
          <a:prstGeom prst="rect">
            <a:avLst/>
          </a:prstGeom>
          <a:noFill/>
        </p:spPr>
        <p:txBody>
          <a:bodyPr wrap="square" rtlCol="0">
            <a:spAutoFit/>
          </a:bodyPr>
          <a:lstStyle/>
          <a:p>
            <a:r>
              <a:rPr lang="en-US" sz="2200" b="1" dirty="0">
                <a:solidFill>
                  <a:schemeClr val="bg1">
                    <a:lumMod val="50000"/>
                  </a:schemeClr>
                </a:solidFill>
                <a:latin typeface="Montserrat" panose="00000500000000000000" pitchFamily="2" charset="0"/>
              </a:rPr>
              <a:t>125.1 </a:t>
            </a:r>
            <a:r>
              <a:rPr lang="en-US" sz="2200" b="1" dirty="0" err="1">
                <a:solidFill>
                  <a:schemeClr val="bg1">
                    <a:lumMod val="50000"/>
                  </a:schemeClr>
                </a:solidFill>
                <a:latin typeface="Montserrat" panose="00000500000000000000" pitchFamily="2" charset="0"/>
              </a:rPr>
              <a:t>Bbo</a:t>
            </a:r>
            <a:endParaRPr lang="en-NG" sz="2200" b="1" dirty="0">
              <a:solidFill>
                <a:schemeClr val="bg1">
                  <a:lumMod val="50000"/>
                </a:schemeClr>
              </a:solidFill>
              <a:latin typeface="Montserrat" panose="00000500000000000000" pitchFamily="2" charset="0"/>
            </a:endParaRPr>
          </a:p>
        </p:txBody>
      </p:sp>
      <p:sp>
        <p:nvSpPr>
          <p:cNvPr id="45" name="TextBox 44">
            <a:extLst>
              <a:ext uri="{FF2B5EF4-FFF2-40B4-BE49-F238E27FC236}">
                <a16:creationId xmlns:a16="http://schemas.microsoft.com/office/drawing/2014/main" id="{D2C50DAE-3AC0-424B-9A63-042C8AC3AED5}"/>
              </a:ext>
            </a:extLst>
          </p:cNvPr>
          <p:cNvSpPr txBox="1"/>
          <p:nvPr/>
        </p:nvSpPr>
        <p:spPr>
          <a:xfrm>
            <a:off x="6373229" y="3837377"/>
            <a:ext cx="1640405" cy="338554"/>
          </a:xfrm>
          <a:prstGeom prst="rect">
            <a:avLst/>
          </a:prstGeom>
          <a:noFill/>
        </p:spPr>
        <p:txBody>
          <a:bodyPr wrap="square" rtlCol="0">
            <a:spAutoFit/>
          </a:bodyPr>
          <a:lstStyle/>
          <a:p>
            <a:r>
              <a:rPr lang="en-US" sz="1600" b="1" dirty="0">
                <a:solidFill>
                  <a:schemeClr val="bg1">
                    <a:lumMod val="50000"/>
                  </a:schemeClr>
                </a:solidFill>
                <a:latin typeface="Montserrat" panose="00000500000000000000" pitchFamily="2" charset="0"/>
              </a:rPr>
              <a:t>3.5 </a:t>
            </a:r>
            <a:r>
              <a:rPr lang="en-US" sz="1600" b="1" dirty="0" err="1">
                <a:solidFill>
                  <a:schemeClr val="bg1">
                    <a:lumMod val="50000"/>
                  </a:schemeClr>
                </a:solidFill>
                <a:latin typeface="Montserrat" panose="00000500000000000000" pitchFamily="2" charset="0"/>
              </a:rPr>
              <a:t>mmbbl</a:t>
            </a:r>
            <a:r>
              <a:rPr lang="en-US" sz="1600" b="1" dirty="0">
                <a:solidFill>
                  <a:schemeClr val="bg1">
                    <a:lumMod val="50000"/>
                  </a:schemeClr>
                </a:solidFill>
                <a:latin typeface="Montserrat" panose="00000500000000000000" pitchFamily="2" charset="0"/>
              </a:rPr>
              <a:t>/d</a:t>
            </a:r>
            <a:endParaRPr lang="en-NG" sz="1600" b="1" dirty="0">
              <a:solidFill>
                <a:schemeClr val="bg1">
                  <a:lumMod val="50000"/>
                </a:schemeClr>
              </a:solidFill>
              <a:latin typeface="Montserrat" panose="00000500000000000000" pitchFamily="2" charset="0"/>
            </a:endParaRPr>
          </a:p>
        </p:txBody>
      </p:sp>
      <p:sp>
        <p:nvSpPr>
          <p:cNvPr id="46" name="TextBox 45">
            <a:extLst>
              <a:ext uri="{FF2B5EF4-FFF2-40B4-BE49-F238E27FC236}">
                <a16:creationId xmlns:a16="http://schemas.microsoft.com/office/drawing/2014/main" id="{B3CED3C0-DAAA-4DE0-B1C9-7A55984A208C}"/>
              </a:ext>
            </a:extLst>
          </p:cNvPr>
          <p:cNvSpPr txBox="1"/>
          <p:nvPr/>
        </p:nvSpPr>
        <p:spPr>
          <a:xfrm>
            <a:off x="6373229" y="4945807"/>
            <a:ext cx="1640405" cy="338554"/>
          </a:xfrm>
          <a:prstGeom prst="rect">
            <a:avLst/>
          </a:prstGeom>
          <a:noFill/>
        </p:spPr>
        <p:txBody>
          <a:bodyPr wrap="square" rtlCol="0">
            <a:spAutoFit/>
          </a:bodyPr>
          <a:lstStyle/>
          <a:p>
            <a:r>
              <a:rPr lang="en-US" sz="1600" b="1" dirty="0">
                <a:solidFill>
                  <a:schemeClr val="bg1">
                    <a:lumMod val="50000"/>
                  </a:schemeClr>
                </a:solidFill>
                <a:latin typeface="Montserrat" panose="00000500000000000000" pitchFamily="2" charset="0"/>
              </a:rPr>
              <a:t>5.7 </a:t>
            </a:r>
            <a:r>
              <a:rPr lang="en-US" sz="1600" b="1" dirty="0" err="1">
                <a:solidFill>
                  <a:schemeClr val="bg1">
                    <a:lumMod val="50000"/>
                  </a:schemeClr>
                </a:solidFill>
                <a:latin typeface="Montserrat" panose="00000500000000000000" pitchFamily="2" charset="0"/>
              </a:rPr>
              <a:t>mmbbl</a:t>
            </a:r>
            <a:r>
              <a:rPr lang="en-US" sz="1600" b="1" dirty="0">
                <a:solidFill>
                  <a:schemeClr val="bg1">
                    <a:lumMod val="50000"/>
                  </a:schemeClr>
                </a:solidFill>
                <a:latin typeface="Montserrat" panose="00000500000000000000" pitchFamily="2" charset="0"/>
              </a:rPr>
              <a:t>/d</a:t>
            </a:r>
            <a:endParaRPr lang="en-NG" sz="1600" b="1" dirty="0">
              <a:solidFill>
                <a:schemeClr val="bg1">
                  <a:lumMod val="50000"/>
                </a:schemeClr>
              </a:solidFill>
              <a:latin typeface="Montserrat" panose="00000500000000000000" pitchFamily="2" charset="0"/>
            </a:endParaRPr>
          </a:p>
        </p:txBody>
      </p:sp>
      <p:sp>
        <p:nvSpPr>
          <p:cNvPr id="47" name="TextBox 46">
            <a:extLst>
              <a:ext uri="{FF2B5EF4-FFF2-40B4-BE49-F238E27FC236}">
                <a16:creationId xmlns:a16="http://schemas.microsoft.com/office/drawing/2014/main" id="{004C5668-3A96-48E7-98C1-3624F919750C}"/>
              </a:ext>
            </a:extLst>
          </p:cNvPr>
          <p:cNvSpPr txBox="1"/>
          <p:nvPr/>
        </p:nvSpPr>
        <p:spPr>
          <a:xfrm>
            <a:off x="6373229" y="5955660"/>
            <a:ext cx="1640405" cy="338554"/>
          </a:xfrm>
          <a:prstGeom prst="rect">
            <a:avLst/>
          </a:prstGeom>
          <a:noFill/>
        </p:spPr>
        <p:txBody>
          <a:bodyPr wrap="square" rtlCol="0">
            <a:spAutoFit/>
          </a:bodyPr>
          <a:lstStyle/>
          <a:p>
            <a:r>
              <a:rPr lang="en-US" sz="1600" b="1" dirty="0">
                <a:solidFill>
                  <a:schemeClr val="bg1">
                    <a:lumMod val="50000"/>
                  </a:schemeClr>
                </a:solidFill>
                <a:latin typeface="Montserrat" panose="00000500000000000000" pitchFamily="2" charset="0"/>
              </a:rPr>
              <a:t>551 </a:t>
            </a:r>
            <a:r>
              <a:rPr lang="en-US" sz="1600" b="1" dirty="0" err="1">
                <a:solidFill>
                  <a:schemeClr val="bg1">
                    <a:lumMod val="50000"/>
                  </a:schemeClr>
                </a:solidFill>
                <a:latin typeface="Montserrat" panose="00000500000000000000" pitchFamily="2" charset="0"/>
              </a:rPr>
              <a:t>mmbbl</a:t>
            </a:r>
            <a:endParaRPr lang="en-NG" sz="1600" b="1" dirty="0">
              <a:solidFill>
                <a:schemeClr val="bg1">
                  <a:lumMod val="50000"/>
                </a:schemeClr>
              </a:solidFill>
              <a:latin typeface="Montserrat" panose="00000500000000000000" pitchFamily="2" charset="0"/>
            </a:endParaRPr>
          </a:p>
        </p:txBody>
      </p:sp>
      <p:sp>
        <p:nvSpPr>
          <p:cNvPr id="48" name="TextBox 47">
            <a:extLst>
              <a:ext uri="{FF2B5EF4-FFF2-40B4-BE49-F238E27FC236}">
                <a16:creationId xmlns:a16="http://schemas.microsoft.com/office/drawing/2014/main" id="{CC39F6C9-DC2D-4D68-98B7-784A0F7F141B}"/>
              </a:ext>
            </a:extLst>
          </p:cNvPr>
          <p:cNvSpPr txBox="1"/>
          <p:nvPr/>
        </p:nvSpPr>
        <p:spPr>
          <a:xfrm>
            <a:off x="8141530" y="5955660"/>
            <a:ext cx="1640405" cy="338554"/>
          </a:xfrm>
          <a:prstGeom prst="rect">
            <a:avLst/>
          </a:prstGeom>
          <a:noFill/>
        </p:spPr>
        <p:txBody>
          <a:bodyPr wrap="square" rtlCol="0">
            <a:spAutoFit/>
          </a:bodyPr>
          <a:lstStyle/>
          <a:p>
            <a:r>
              <a:rPr lang="en-US" sz="1600" b="1" dirty="0">
                <a:solidFill>
                  <a:schemeClr val="bg1">
                    <a:lumMod val="50000"/>
                  </a:schemeClr>
                </a:solidFill>
                <a:latin typeface="Montserrat" panose="00000500000000000000" pitchFamily="2" charset="0"/>
              </a:rPr>
              <a:t>343 </a:t>
            </a:r>
            <a:r>
              <a:rPr lang="en-US" sz="1600" b="1" dirty="0" err="1">
                <a:solidFill>
                  <a:schemeClr val="bg1">
                    <a:lumMod val="50000"/>
                  </a:schemeClr>
                </a:solidFill>
                <a:latin typeface="Montserrat" panose="00000500000000000000" pitchFamily="2" charset="0"/>
              </a:rPr>
              <a:t>mmbbl</a:t>
            </a:r>
            <a:endParaRPr lang="en-NG" sz="1600" b="1" dirty="0">
              <a:solidFill>
                <a:schemeClr val="bg1">
                  <a:lumMod val="50000"/>
                </a:schemeClr>
              </a:solidFill>
              <a:latin typeface="Montserrat" panose="00000500000000000000" pitchFamily="2" charset="0"/>
            </a:endParaRPr>
          </a:p>
        </p:txBody>
      </p:sp>
      <p:sp>
        <p:nvSpPr>
          <p:cNvPr id="53" name="TextBox 52">
            <a:extLst>
              <a:ext uri="{FF2B5EF4-FFF2-40B4-BE49-F238E27FC236}">
                <a16:creationId xmlns:a16="http://schemas.microsoft.com/office/drawing/2014/main" id="{FA688789-43D8-4B13-8A28-D9B98A6EBF5B}"/>
              </a:ext>
            </a:extLst>
          </p:cNvPr>
          <p:cNvSpPr txBox="1"/>
          <p:nvPr/>
        </p:nvSpPr>
        <p:spPr>
          <a:xfrm>
            <a:off x="8183649" y="2794319"/>
            <a:ext cx="1640405" cy="338554"/>
          </a:xfrm>
          <a:prstGeom prst="rect">
            <a:avLst/>
          </a:prstGeom>
          <a:noFill/>
        </p:spPr>
        <p:txBody>
          <a:bodyPr wrap="square" rtlCol="0">
            <a:spAutoFit/>
          </a:bodyPr>
          <a:lstStyle/>
          <a:p>
            <a:r>
              <a:rPr lang="en-US" sz="1600" b="1" dirty="0">
                <a:solidFill>
                  <a:schemeClr val="bg1">
                    <a:lumMod val="50000"/>
                  </a:schemeClr>
                </a:solidFill>
                <a:latin typeface="Montserrat" panose="00000500000000000000" pitchFamily="2" charset="0"/>
              </a:rPr>
              <a:t>231 </a:t>
            </a:r>
            <a:r>
              <a:rPr lang="en-US" sz="1600" b="1" dirty="0" err="1">
                <a:solidFill>
                  <a:schemeClr val="bg1">
                    <a:lumMod val="50000"/>
                  </a:schemeClr>
                </a:solidFill>
                <a:latin typeface="Montserrat" panose="00000500000000000000" pitchFamily="2" charset="0"/>
              </a:rPr>
              <a:t>bcm</a:t>
            </a:r>
            <a:endParaRPr lang="en-NG" sz="1600" b="1" dirty="0">
              <a:solidFill>
                <a:schemeClr val="bg1">
                  <a:lumMod val="50000"/>
                </a:schemeClr>
              </a:solidFill>
              <a:latin typeface="Montserrat" panose="00000500000000000000" pitchFamily="2" charset="0"/>
            </a:endParaRPr>
          </a:p>
        </p:txBody>
      </p:sp>
      <p:sp>
        <p:nvSpPr>
          <p:cNvPr id="54" name="TextBox 53">
            <a:extLst>
              <a:ext uri="{FF2B5EF4-FFF2-40B4-BE49-F238E27FC236}">
                <a16:creationId xmlns:a16="http://schemas.microsoft.com/office/drawing/2014/main" id="{BF8FB3E1-0A38-483A-9F10-CD012F643C5D}"/>
              </a:ext>
            </a:extLst>
          </p:cNvPr>
          <p:cNvSpPr txBox="1"/>
          <p:nvPr/>
        </p:nvSpPr>
        <p:spPr>
          <a:xfrm>
            <a:off x="8183650" y="1742069"/>
            <a:ext cx="1504090" cy="430887"/>
          </a:xfrm>
          <a:prstGeom prst="rect">
            <a:avLst/>
          </a:prstGeom>
          <a:noFill/>
        </p:spPr>
        <p:txBody>
          <a:bodyPr wrap="square" rtlCol="0">
            <a:spAutoFit/>
          </a:bodyPr>
          <a:lstStyle/>
          <a:p>
            <a:r>
              <a:rPr lang="en-US" sz="2200" b="1" dirty="0">
                <a:solidFill>
                  <a:schemeClr val="bg1">
                    <a:lumMod val="50000"/>
                  </a:schemeClr>
                </a:solidFill>
                <a:latin typeface="Montserrat" panose="00000500000000000000" pitchFamily="2" charset="0"/>
              </a:rPr>
              <a:t>455 </a:t>
            </a:r>
            <a:r>
              <a:rPr lang="en-US" sz="2200" b="1" dirty="0" err="1">
                <a:solidFill>
                  <a:schemeClr val="bg1">
                    <a:lumMod val="50000"/>
                  </a:schemeClr>
                </a:solidFill>
                <a:latin typeface="Montserrat" panose="00000500000000000000" pitchFamily="2" charset="0"/>
              </a:rPr>
              <a:t>tcf</a:t>
            </a:r>
            <a:endParaRPr lang="en-NG" sz="2200" b="1" dirty="0">
              <a:solidFill>
                <a:schemeClr val="bg1">
                  <a:lumMod val="50000"/>
                </a:schemeClr>
              </a:solidFill>
              <a:latin typeface="Montserrat" panose="00000500000000000000" pitchFamily="2" charset="0"/>
            </a:endParaRPr>
          </a:p>
        </p:txBody>
      </p:sp>
      <p:sp>
        <p:nvSpPr>
          <p:cNvPr id="55" name="TextBox 54">
            <a:extLst>
              <a:ext uri="{FF2B5EF4-FFF2-40B4-BE49-F238E27FC236}">
                <a16:creationId xmlns:a16="http://schemas.microsoft.com/office/drawing/2014/main" id="{B37C0BC9-653F-4EE5-B908-93D62042CE2D}"/>
              </a:ext>
            </a:extLst>
          </p:cNvPr>
          <p:cNvSpPr txBox="1"/>
          <p:nvPr/>
        </p:nvSpPr>
        <p:spPr>
          <a:xfrm>
            <a:off x="8183649" y="3837377"/>
            <a:ext cx="1640405" cy="338554"/>
          </a:xfrm>
          <a:prstGeom prst="rect">
            <a:avLst/>
          </a:prstGeom>
          <a:noFill/>
        </p:spPr>
        <p:txBody>
          <a:bodyPr wrap="square" rtlCol="0">
            <a:spAutoFit/>
          </a:bodyPr>
          <a:lstStyle/>
          <a:p>
            <a:r>
              <a:rPr lang="en-US" sz="1600" b="1" dirty="0">
                <a:solidFill>
                  <a:schemeClr val="bg1">
                    <a:lumMod val="50000"/>
                  </a:schemeClr>
                </a:solidFill>
                <a:latin typeface="Montserrat" panose="00000500000000000000" pitchFamily="2" charset="0"/>
              </a:rPr>
              <a:t>153 </a:t>
            </a:r>
            <a:r>
              <a:rPr lang="en-US" sz="1600" b="1" dirty="0" err="1">
                <a:solidFill>
                  <a:schemeClr val="bg1">
                    <a:lumMod val="50000"/>
                  </a:schemeClr>
                </a:solidFill>
                <a:latin typeface="Montserrat" panose="00000500000000000000" pitchFamily="2" charset="0"/>
              </a:rPr>
              <a:t>bcm</a:t>
            </a:r>
            <a:endParaRPr lang="en-NG" sz="1600" b="1" dirty="0">
              <a:solidFill>
                <a:schemeClr val="bg1">
                  <a:lumMod val="50000"/>
                </a:schemeClr>
              </a:solidFill>
              <a:latin typeface="Montserrat" panose="00000500000000000000" pitchFamily="2" charset="0"/>
            </a:endParaRPr>
          </a:p>
        </p:txBody>
      </p:sp>
      <p:sp>
        <p:nvSpPr>
          <p:cNvPr id="56" name="TextBox 55">
            <a:extLst>
              <a:ext uri="{FF2B5EF4-FFF2-40B4-BE49-F238E27FC236}">
                <a16:creationId xmlns:a16="http://schemas.microsoft.com/office/drawing/2014/main" id="{CA854560-35D4-4FE5-8F5B-2103A48BFA9B}"/>
              </a:ext>
            </a:extLst>
          </p:cNvPr>
          <p:cNvSpPr txBox="1"/>
          <p:nvPr/>
        </p:nvSpPr>
        <p:spPr>
          <a:xfrm>
            <a:off x="8183649" y="4945807"/>
            <a:ext cx="1640405" cy="338554"/>
          </a:xfrm>
          <a:prstGeom prst="rect">
            <a:avLst/>
          </a:prstGeom>
          <a:noFill/>
        </p:spPr>
        <p:txBody>
          <a:bodyPr wrap="square" rtlCol="0">
            <a:spAutoFit/>
          </a:bodyPr>
          <a:lstStyle/>
          <a:p>
            <a:r>
              <a:rPr lang="en-US" sz="1600" b="1" dirty="0">
                <a:solidFill>
                  <a:schemeClr val="bg1">
                    <a:lumMod val="50000"/>
                  </a:schemeClr>
                </a:solidFill>
                <a:latin typeface="Montserrat" panose="00000500000000000000" pitchFamily="2" charset="0"/>
              </a:rPr>
              <a:t>26.1 </a:t>
            </a:r>
            <a:r>
              <a:rPr lang="en-US" sz="1600" b="1" dirty="0" err="1">
                <a:solidFill>
                  <a:schemeClr val="bg1">
                    <a:lumMod val="50000"/>
                  </a:schemeClr>
                </a:solidFill>
                <a:latin typeface="Montserrat" panose="00000500000000000000" pitchFamily="2" charset="0"/>
              </a:rPr>
              <a:t>bcm</a:t>
            </a:r>
            <a:endParaRPr lang="en-NG" sz="1600" b="1" dirty="0">
              <a:solidFill>
                <a:schemeClr val="bg1">
                  <a:lumMod val="50000"/>
                </a:schemeClr>
              </a:solidFill>
              <a:latin typeface="Montserrat" panose="00000500000000000000" pitchFamily="2" charset="0"/>
            </a:endParaRPr>
          </a:p>
        </p:txBody>
      </p:sp>
      <p:sp>
        <p:nvSpPr>
          <p:cNvPr id="62" name="TextBox 61">
            <a:extLst>
              <a:ext uri="{FF2B5EF4-FFF2-40B4-BE49-F238E27FC236}">
                <a16:creationId xmlns:a16="http://schemas.microsoft.com/office/drawing/2014/main" id="{2B3E2494-CDD7-4306-8B61-0E7CA5889E3C}"/>
              </a:ext>
            </a:extLst>
          </p:cNvPr>
          <p:cNvSpPr txBox="1"/>
          <p:nvPr/>
        </p:nvSpPr>
        <p:spPr>
          <a:xfrm>
            <a:off x="10098222" y="1742069"/>
            <a:ext cx="1504090" cy="430887"/>
          </a:xfrm>
          <a:prstGeom prst="rect">
            <a:avLst/>
          </a:prstGeom>
          <a:noFill/>
        </p:spPr>
        <p:txBody>
          <a:bodyPr wrap="square" rtlCol="0">
            <a:spAutoFit/>
          </a:bodyPr>
          <a:lstStyle/>
          <a:p>
            <a:r>
              <a:rPr lang="en-US" sz="2200" b="1" dirty="0">
                <a:solidFill>
                  <a:schemeClr val="bg1">
                    <a:lumMod val="50000"/>
                  </a:schemeClr>
                </a:solidFill>
                <a:latin typeface="Montserrat" panose="00000500000000000000" pitchFamily="2" charset="0"/>
              </a:rPr>
              <a:t>14.8 </a:t>
            </a:r>
            <a:r>
              <a:rPr lang="en-US" sz="2200" b="1" dirty="0" err="1">
                <a:solidFill>
                  <a:schemeClr val="bg1">
                    <a:lumMod val="50000"/>
                  </a:schemeClr>
                </a:solidFill>
                <a:latin typeface="Montserrat" panose="00000500000000000000" pitchFamily="2" charset="0"/>
              </a:rPr>
              <a:t>bt</a:t>
            </a:r>
            <a:endParaRPr lang="en-NG" sz="2200" b="1" dirty="0">
              <a:solidFill>
                <a:schemeClr val="bg1">
                  <a:lumMod val="50000"/>
                </a:schemeClr>
              </a:solidFill>
              <a:latin typeface="Montserrat" panose="00000500000000000000" pitchFamily="2" charset="0"/>
            </a:endParaRPr>
          </a:p>
        </p:txBody>
      </p:sp>
      <p:sp>
        <p:nvSpPr>
          <p:cNvPr id="63" name="TextBox 62">
            <a:extLst>
              <a:ext uri="{FF2B5EF4-FFF2-40B4-BE49-F238E27FC236}">
                <a16:creationId xmlns:a16="http://schemas.microsoft.com/office/drawing/2014/main" id="{3D8F60D8-2CC4-4DF9-9046-CBE09F6FE63F}"/>
              </a:ext>
            </a:extLst>
          </p:cNvPr>
          <p:cNvSpPr txBox="1"/>
          <p:nvPr/>
        </p:nvSpPr>
        <p:spPr>
          <a:xfrm>
            <a:off x="10098222" y="5955660"/>
            <a:ext cx="1565355" cy="338554"/>
          </a:xfrm>
          <a:prstGeom prst="rect">
            <a:avLst/>
          </a:prstGeom>
          <a:noFill/>
        </p:spPr>
        <p:txBody>
          <a:bodyPr wrap="square" rtlCol="0">
            <a:spAutoFit/>
          </a:bodyPr>
          <a:lstStyle/>
          <a:p>
            <a:r>
              <a:rPr lang="en-US" sz="1600" b="1" dirty="0">
                <a:solidFill>
                  <a:schemeClr val="bg1">
                    <a:lumMod val="50000"/>
                  </a:schemeClr>
                </a:solidFill>
                <a:latin typeface="Montserrat" panose="00000500000000000000" pitchFamily="2" charset="0"/>
              </a:rPr>
              <a:t>NA</a:t>
            </a:r>
            <a:endParaRPr lang="en-NG" sz="1600" b="1" dirty="0">
              <a:solidFill>
                <a:schemeClr val="bg1">
                  <a:lumMod val="50000"/>
                </a:schemeClr>
              </a:solidFill>
              <a:latin typeface="Montserrat" panose="00000500000000000000" pitchFamily="2" charset="0"/>
            </a:endParaRPr>
          </a:p>
        </p:txBody>
      </p:sp>
      <p:sp>
        <p:nvSpPr>
          <p:cNvPr id="64" name="TextBox 63">
            <a:extLst>
              <a:ext uri="{FF2B5EF4-FFF2-40B4-BE49-F238E27FC236}">
                <a16:creationId xmlns:a16="http://schemas.microsoft.com/office/drawing/2014/main" id="{4278AD95-9391-4F39-8B7E-CA87EB03B83D}"/>
              </a:ext>
            </a:extLst>
          </p:cNvPr>
          <p:cNvSpPr txBox="1"/>
          <p:nvPr/>
        </p:nvSpPr>
        <p:spPr>
          <a:xfrm>
            <a:off x="10065291" y="2794319"/>
            <a:ext cx="1640405" cy="338554"/>
          </a:xfrm>
          <a:prstGeom prst="rect">
            <a:avLst/>
          </a:prstGeom>
          <a:noFill/>
        </p:spPr>
        <p:txBody>
          <a:bodyPr wrap="square" rtlCol="0">
            <a:spAutoFit/>
          </a:bodyPr>
          <a:lstStyle/>
          <a:p>
            <a:r>
              <a:rPr lang="en-US" sz="1600" b="1" dirty="0">
                <a:solidFill>
                  <a:schemeClr val="bg1">
                    <a:lumMod val="50000"/>
                  </a:schemeClr>
                </a:solidFill>
                <a:latin typeface="Montserrat" panose="00000500000000000000" pitchFamily="2" charset="0"/>
              </a:rPr>
              <a:t>6.47 EJ</a:t>
            </a:r>
            <a:endParaRPr lang="en-NG" sz="1600" b="1" dirty="0">
              <a:solidFill>
                <a:schemeClr val="bg1">
                  <a:lumMod val="50000"/>
                </a:schemeClr>
              </a:solidFill>
              <a:latin typeface="Montserrat" panose="00000500000000000000" pitchFamily="2" charset="0"/>
            </a:endParaRPr>
          </a:p>
        </p:txBody>
      </p:sp>
      <p:sp>
        <p:nvSpPr>
          <p:cNvPr id="65" name="TextBox 64">
            <a:extLst>
              <a:ext uri="{FF2B5EF4-FFF2-40B4-BE49-F238E27FC236}">
                <a16:creationId xmlns:a16="http://schemas.microsoft.com/office/drawing/2014/main" id="{2F9ACD99-C7E0-4037-AC51-063C34421E84}"/>
              </a:ext>
            </a:extLst>
          </p:cNvPr>
          <p:cNvSpPr txBox="1"/>
          <p:nvPr/>
        </p:nvSpPr>
        <p:spPr>
          <a:xfrm>
            <a:off x="10065291" y="3837377"/>
            <a:ext cx="1640405" cy="338554"/>
          </a:xfrm>
          <a:prstGeom prst="rect">
            <a:avLst/>
          </a:prstGeom>
          <a:noFill/>
        </p:spPr>
        <p:txBody>
          <a:bodyPr wrap="square" rtlCol="0">
            <a:spAutoFit/>
          </a:bodyPr>
          <a:lstStyle/>
          <a:p>
            <a:r>
              <a:rPr lang="en-US" sz="1600" b="1" dirty="0">
                <a:solidFill>
                  <a:schemeClr val="bg1">
                    <a:lumMod val="50000"/>
                  </a:schemeClr>
                </a:solidFill>
                <a:latin typeface="Montserrat" panose="00000500000000000000" pitchFamily="2" charset="0"/>
              </a:rPr>
              <a:t>4.1 EJ</a:t>
            </a:r>
            <a:endParaRPr lang="en-NG" sz="1600" b="1" dirty="0">
              <a:solidFill>
                <a:schemeClr val="bg1">
                  <a:lumMod val="50000"/>
                </a:schemeClr>
              </a:solidFill>
              <a:latin typeface="Montserrat" panose="00000500000000000000" pitchFamily="2" charset="0"/>
            </a:endParaRPr>
          </a:p>
        </p:txBody>
      </p:sp>
      <p:sp>
        <p:nvSpPr>
          <p:cNvPr id="66" name="TextBox 65">
            <a:extLst>
              <a:ext uri="{FF2B5EF4-FFF2-40B4-BE49-F238E27FC236}">
                <a16:creationId xmlns:a16="http://schemas.microsoft.com/office/drawing/2014/main" id="{05303C23-35D8-4E43-ABD0-0DBFC684101B}"/>
              </a:ext>
            </a:extLst>
          </p:cNvPr>
          <p:cNvSpPr txBox="1"/>
          <p:nvPr/>
        </p:nvSpPr>
        <p:spPr>
          <a:xfrm>
            <a:off x="10065291" y="4945807"/>
            <a:ext cx="1640405" cy="338554"/>
          </a:xfrm>
          <a:prstGeom prst="rect">
            <a:avLst/>
          </a:prstGeom>
          <a:noFill/>
        </p:spPr>
        <p:txBody>
          <a:bodyPr wrap="square" rtlCol="0">
            <a:spAutoFit/>
          </a:bodyPr>
          <a:lstStyle/>
          <a:p>
            <a:r>
              <a:rPr lang="en-US" sz="1600" b="1" dirty="0">
                <a:solidFill>
                  <a:schemeClr val="bg1">
                    <a:lumMod val="50000"/>
                  </a:schemeClr>
                </a:solidFill>
                <a:latin typeface="Montserrat" panose="00000500000000000000" pitchFamily="2" charset="0"/>
              </a:rPr>
              <a:t>NA</a:t>
            </a:r>
            <a:endParaRPr lang="en-NG" sz="1600" b="1" dirty="0">
              <a:solidFill>
                <a:schemeClr val="bg1">
                  <a:lumMod val="50000"/>
                </a:schemeClr>
              </a:solidFill>
              <a:latin typeface="Montserrat" panose="00000500000000000000" pitchFamily="2" charset="0"/>
            </a:endParaRPr>
          </a:p>
        </p:txBody>
      </p:sp>
      <p:sp>
        <p:nvSpPr>
          <p:cNvPr id="70" name="TextBox 69">
            <a:extLst>
              <a:ext uri="{FF2B5EF4-FFF2-40B4-BE49-F238E27FC236}">
                <a16:creationId xmlns:a16="http://schemas.microsoft.com/office/drawing/2014/main" id="{AD5CB949-6C96-47C2-81AA-00889F173857}"/>
              </a:ext>
            </a:extLst>
          </p:cNvPr>
          <p:cNvSpPr txBox="1"/>
          <p:nvPr/>
        </p:nvSpPr>
        <p:spPr>
          <a:xfrm>
            <a:off x="225920" y="6635144"/>
            <a:ext cx="3371180" cy="230832"/>
          </a:xfrm>
          <a:prstGeom prst="rect">
            <a:avLst/>
          </a:prstGeom>
          <a:noFill/>
        </p:spPr>
        <p:txBody>
          <a:bodyPr wrap="square" rtlCol="0">
            <a:spAutoFit/>
          </a:bodyPr>
          <a:lstStyle/>
          <a:p>
            <a:r>
              <a:rPr lang="en-US" sz="900" dirty="0">
                <a:solidFill>
                  <a:schemeClr val="bg1">
                    <a:lumMod val="50000"/>
                  </a:schemeClr>
                </a:solidFill>
                <a:latin typeface="Montserrat" panose="00000500000000000000" pitchFamily="2" charset="0"/>
              </a:rPr>
              <a:t>Sources: PwC, Statista</a:t>
            </a:r>
            <a:endParaRPr lang="en-NG" sz="900" dirty="0">
              <a:solidFill>
                <a:schemeClr val="bg1">
                  <a:lumMod val="50000"/>
                </a:schemeClr>
              </a:solidFill>
              <a:latin typeface="Montserrat" panose="00000500000000000000" pitchFamily="2" charset="0"/>
            </a:endParaRPr>
          </a:p>
        </p:txBody>
      </p:sp>
    </p:spTree>
    <p:extLst>
      <p:ext uri="{BB962C8B-B14F-4D97-AF65-F5344CB8AC3E}">
        <p14:creationId xmlns:p14="http://schemas.microsoft.com/office/powerpoint/2010/main" val="943421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432B20-0620-434F-80C1-0972903C1D75}"/>
              </a:ext>
            </a:extLst>
          </p:cNvPr>
          <p:cNvSpPr/>
          <p:nvPr/>
        </p:nvSpPr>
        <p:spPr>
          <a:xfrm>
            <a:off x="669057" y="1963558"/>
            <a:ext cx="3755383" cy="4325347"/>
          </a:xfrm>
          <a:prstGeom prst="rect">
            <a:avLst/>
          </a:prstGeom>
          <a:solidFill>
            <a:srgbClr val="BD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1A0099E1-998D-4BDB-9916-DABB70071286}"/>
              </a:ext>
            </a:extLst>
          </p:cNvPr>
          <p:cNvSpPr/>
          <p:nvPr/>
        </p:nvSpPr>
        <p:spPr>
          <a:xfrm>
            <a:off x="718752" y="2114339"/>
            <a:ext cx="3616486" cy="399521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Arial" panose="020B0604020202020204" pitchFamily="34" charset="0"/>
              <a:buChar char="•"/>
            </a:pPr>
            <a:r>
              <a:rPr lang="en-US" b="1" dirty="0">
                <a:solidFill>
                  <a:schemeClr val="tx1"/>
                </a:solidFill>
                <a:latin typeface="Montserrat" panose="00000500000000000000" pitchFamily="2" charset="0"/>
              </a:rPr>
              <a:t>Population growth, an expanding middle class, industrialization, trade, urbanization, and climate change are the major drivers of energy demand</a:t>
            </a:r>
          </a:p>
          <a:p>
            <a:pPr marL="342900" indent="-342900">
              <a:buFont typeface="Arial" panose="020B0604020202020204" pitchFamily="34" charset="0"/>
              <a:buChar char="•"/>
            </a:pPr>
            <a:endParaRPr lang="en-US" dirty="0">
              <a:solidFill>
                <a:schemeClr val="tx1"/>
              </a:solidFill>
              <a:latin typeface="Montserrat" panose="00000500000000000000" pitchFamily="2" charset="0"/>
            </a:endParaRPr>
          </a:p>
          <a:p>
            <a:pPr marL="342900" indent="-342900">
              <a:buFont typeface="Arial" panose="020B0604020202020204" pitchFamily="34" charset="0"/>
              <a:buChar char="•"/>
            </a:pPr>
            <a:r>
              <a:rPr lang="en-US" i="1" dirty="0">
                <a:solidFill>
                  <a:schemeClr val="tx1"/>
                </a:solidFill>
                <a:latin typeface="Montserrat" panose="00000500000000000000" pitchFamily="2" charset="0"/>
              </a:rPr>
              <a:t>Rapid demographic change will continue to drive up demand for energy services across Africa in the coming decades</a:t>
            </a:r>
          </a:p>
        </p:txBody>
      </p:sp>
      <p:sp>
        <p:nvSpPr>
          <p:cNvPr id="70" name="TextBox 69">
            <a:extLst>
              <a:ext uri="{FF2B5EF4-FFF2-40B4-BE49-F238E27FC236}">
                <a16:creationId xmlns:a16="http://schemas.microsoft.com/office/drawing/2014/main" id="{AD5CB949-6C96-47C2-81AA-00889F173857}"/>
              </a:ext>
            </a:extLst>
          </p:cNvPr>
          <p:cNvSpPr txBox="1"/>
          <p:nvPr/>
        </p:nvSpPr>
        <p:spPr>
          <a:xfrm>
            <a:off x="669057" y="6396610"/>
            <a:ext cx="3371180" cy="230832"/>
          </a:xfrm>
          <a:prstGeom prst="rect">
            <a:avLst/>
          </a:prstGeom>
          <a:noFill/>
        </p:spPr>
        <p:txBody>
          <a:bodyPr wrap="square" rtlCol="0">
            <a:spAutoFit/>
          </a:bodyPr>
          <a:lstStyle/>
          <a:p>
            <a:r>
              <a:rPr lang="en-US" sz="900" dirty="0">
                <a:solidFill>
                  <a:schemeClr val="bg1">
                    <a:lumMod val="50000"/>
                  </a:schemeClr>
                </a:solidFill>
                <a:latin typeface="Montserrat" panose="00000500000000000000" pitchFamily="2" charset="0"/>
              </a:rPr>
              <a:t>Sources: PwC, Statista, UNIDO, OECD</a:t>
            </a:r>
            <a:endParaRPr lang="en-NG" sz="900" dirty="0">
              <a:solidFill>
                <a:schemeClr val="bg1">
                  <a:lumMod val="50000"/>
                </a:schemeClr>
              </a:solidFill>
              <a:latin typeface="Montserrat" panose="00000500000000000000" pitchFamily="2" charset="0"/>
            </a:endParaRPr>
          </a:p>
        </p:txBody>
      </p:sp>
      <p:graphicFrame>
        <p:nvGraphicFramePr>
          <p:cNvPr id="39" name="Chart 38">
            <a:extLst>
              <a:ext uri="{FF2B5EF4-FFF2-40B4-BE49-F238E27FC236}">
                <a16:creationId xmlns:a16="http://schemas.microsoft.com/office/drawing/2014/main" id="{EED351F3-DD5B-4246-A956-88869C3BDAB5}"/>
              </a:ext>
            </a:extLst>
          </p:cNvPr>
          <p:cNvGraphicFramePr>
            <a:graphicFrameLocks/>
          </p:cNvGraphicFramePr>
          <p:nvPr>
            <p:extLst>
              <p:ext uri="{D42A27DB-BD31-4B8C-83A1-F6EECF244321}">
                <p14:modId xmlns:p14="http://schemas.microsoft.com/office/powerpoint/2010/main" val="2331164911"/>
              </p:ext>
            </p:extLst>
          </p:nvPr>
        </p:nvGraphicFramePr>
        <p:xfrm>
          <a:off x="7427928" y="1709531"/>
          <a:ext cx="4375948" cy="144846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51D0B44C-D5D0-4CAA-B679-BE726825A01B}"/>
              </a:ext>
            </a:extLst>
          </p:cNvPr>
          <p:cNvSpPr txBox="1"/>
          <p:nvPr/>
        </p:nvSpPr>
        <p:spPr>
          <a:xfrm>
            <a:off x="4710822" y="1963559"/>
            <a:ext cx="2821187" cy="830997"/>
          </a:xfrm>
          <a:prstGeom prst="rect">
            <a:avLst/>
          </a:prstGeom>
          <a:noFill/>
          <a:ln>
            <a:noFill/>
          </a:ln>
        </p:spPr>
        <p:txBody>
          <a:bodyPr wrap="square" rtlCol="0">
            <a:spAutoFit/>
          </a:bodyPr>
          <a:lstStyle/>
          <a:p>
            <a:r>
              <a:rPr lang="en-US" sz="1600" b="1" dirty="0">
                <a:latin typeface="Montserrat" pitchFamily="2" charset="0"/>
              </a:rPr>
              <a:t>Population growth rate has been consistently over 2.45 percent</a:t>
            </a:r>
            <a:endParaRPr lang="en-NG" sz="1600" b="1" dirty="0">
              <a:latin typeface="Montserrat" pitchFamily="2" charset="0"/>
            </a:endParaRPr>
          </a:p>
        </p:txBody>
      </p:sp>
      <p:sp>
        <p:nvSpPr>
          <p:cNvPr id="51" name="TextBox 50">
            <a:extLst>
              <a:ext uri="{FF2B5EF4-FFF2-40B4-BE49-F238E27FC236}">
                <a16:creationId xmlns:a16="http://schemas.microsoft.com/office/drawing/2014/main" id="{97C4EB71-E1F0-4649-91E5-25C12B5EC421}"/>
              </a:ext>
            </a:extLst>
          </p:cNvPr>
          <p:cNvSpPr txBox="1"/>
          <p:nvPr/>
        </p:nvSpPr>
        <p:spPr>
          <a:xfrm>
            <a:off x="4784218" y="3464715"/>
            <a:ext cx="2747791" cy="1077218"/>
          </a:xfrm>
          <a:prstGeom prst="rect">
            <a:avLst/>
          </a:prstGeom>
          <a:noFill/>
          <a:ln>
            <a:noFill/>
          </a:ln>
        </p:spPr>
        <p:txBody>
          <a:bodyPr wrap="square" rtlCol="0">
            <a:spAutoFit/>
          </a:bodyPr>
          <a:lstStyle/>
          <a:p>
            <a:r>
              <a:rPr lang="en-US" sz="1600" b="1" dirty="0">
                <a:latin typeface="Montserrat" pitchFamily="2" charset="0"/>
              </a:rPr>
              <a:t>Real GDP is projected to keep a stable and constant growth trend of around 4%</a:t>
            </a:r>
            <a:endParaRPr lang="en-NG" sz="1600" b="1" dirty="0">
              <a:latin typeface="Montserrat" pitchFamily="2" charset="0"/>
            </a:endParaRPr>
          </a:p>
        </p:txBody>
      </p:sp>
      <p:graphicFrame>
        <p:nvGraphicFramePr>
          <p:cNvPr id="58" name="Chart 57">
            <a:extLst>
              <a:ext uri="{FF2B5EF4-FFF2-40B4-BE49-F238E27FC236}">
                <a16:creationId xmlns:a16="http://schemas.microsoft.com/office/drawing/2014/main" id="{ED465D49-2E1E-4002-ADA4-AE5DC7E343B8}"/>
              </a:ext>
            </a:extLst>
          </p:cNvPr>
          <p:cNvGraphicFramePr>
            <a:graphicFrameLocks/>
          </p:cNvGraphicFramePr>
          <p:nvPr>
            <p:extLst>
              <p:ext uri="{D42A27DB-BD31-4B8C-83A1-F6EECF244321}">
                <p14:modId xmlns:p14="http://schemas.microsoft.com/office/powerpoint/2010/main" val="2805029628"/>
              </p:ext>
            </p:extLst>
          </p:nvPr>
        </p:nvGraphicFramePr>
        <p:xfrm>
          <a:off x="7502192" y="3492144"/>
          <a:ext cx="4311623" cy="1323439"/>
        </p:xfrm>
        <a:graphic>
          <a:graphicData uri="http://schemas.openxmlformats.org/drawingml/2006/chart">
            <c:chart xmlns:c="http://schemas.openxmlformats.org/drawingml/2006/chart" xmlns:r="http://schemas.openxmlformats.org/officeDocument/2006/relationships" r:id="rId3"/>
          </a:graphicData>
        </a:graphic>
      </p:graphicFrame>
      <p:sp>
        <p:nvSpPr>
          <p:cNvPr id="59" name="TextBox 58">
            <a:extLst>
              <a:ext uri="{FF2B5EF4-FFF2-40B4-BE49-F238E27FC236}">
                <a16:creationId xmlns:a16="http://schemas.microsoft.com/office/drawing/2014/main" id="{5B2D488B-8B4A-4B5F-AAE2-45A31310FAD5}"/>
              </a:ext>
            </a:extLst>
          </p:cNvPr>
          <p:cNvSpPr txBox="1"/>
          <p:nvPr/>
        </p:nvSpPr>
        <p:spPr>
          <a:xfrm>
            <a:off x="4714401" y="4780808"/>
            <a:ext cx="3686186" cy="1508105"/>
          </a:xfrm>
          <a:prstGeom prst="rect">
            <a:avLst/>
          </a:prstGeom>
          <a:noFill/>
          <a:ln>
            <a:noFill/>
          </a:ln>
        </p:spPr>
        <p:txBody>
          <a:bodyPr wrap="square" rtlCol="0">
            <a:spAutoFit/>
          </a:bodyPr>
          <a:lstStyle/>
          <a:p>
            <a:r>
              <a:rPr lang="en-US" sz="1400" i="1" dirty="0">
                <a:latin typeface="Montserrat" pitchFamily="2" charset="0"/>
              </a:rPr>
              <a:t>“Africa shows a growth rate of 3.3 per cent. This is attributable to stable growth rates in Nigeria and Egypt, together with solid production increases in Angola, Mauritania and other economies of this region.” </a:t>
            </a:r>
            <a:r>
              <a:rPr lang="en-US" sz="1400" dirty="0">
                <a:solidFill>
                  <a:schemeClr val="bg1">
                    <a:lumMod val="50000"/>
                  </a:schemeClr>
                </a:solidFill>
                <a:latin typeface="Montserrat" pitchFamily="2" charset="0"/>
              </a:rPr>
              <a:t>- </a:t>
            </a:r>
            <a:r>
              <a:rPr lang="en-US" sz="800" dirty="0">
                <a:solidFill>
                  <a:schemeClr val="bg1">
                    <a:lumMod val="50000"/>
                  </a:schemeClr>
                </a:solidFill>
                <a:latin typeface="Montserrat" pitchFamily="2" charset="0"/>
              </a:rPr>
              <a:t>World Manufacturing Production Quarter II 2022 Report</a:t>
            </a:r>
            <a:endParaRPr lang="en-NG" sz="1400" dirty="0">
              <a:solidFill>
                <a:srgbClr val="00B050"/>
              </a:solidFill>
              <a:latin typeface="Montserrat" pitchFamily="2" charset="0"/>
            </a:endParaRPr>
          </a:p>
        </p:txBody>
      </p:sp>
      <p:sp>
        <p:nvSpPr>
          <p:cNvPr id="60" name="TextBox 59">
            <a:extLst>
              <a:ext uri="{FF2B5EF4-FFF2-40B4-BE49-F238E27FC236}">
                <a16:creationId xmlns:a16="http://schemas.microsoft.com/office/drawing/2014/main" id="{4D7761D7-2713-4CE8-9D4A-8564362B6D24}"/>
              </a:ext>
            </a:extLst>
          </p:cNvPr>
          <p:cNvSpPr txBox="1"/>
          <p:nvPr/>
        </p:nvSpPr>
        <p:spPr>
          <a:xfrm>
            <a:off x="8473983" y="4965755"/>
            <a:ext cx="3134922" cy="1046440"/>
          </a:xfrm>
          <a:prstGeom prst="rect">
            <a:avLst/>
          </a:prstGeom>
          <a:noFill/>
          <a:ln>
            <a:noFill/>
          </a:ln>
        </p:spPr>
        <p:txBody>
          <a:bodyPr wrap="square" rtlCol="0">
            <a:spAutoFit/>
          </a:bodyPr>
          <a:lstStyle/>
          <a:p>
            <a:r>
              <a:rPr lang="en-US" sz="1050" b="1" dirty="0">
                <a:solidFill>
                  <a:schemeClr val="bg1">
                    <a:lumMod val="50000"/>
                  </a:schemeClr>
                </a:solidFill>
                <a:latin typeface="Montserrat" pitchFamily="2" charset="0"/>
              </a:rPr>
              <a:t>“</a:t>
            </a:r>
            <a:r>
              <a:rPr lang="en-US" sz="1600" b="1" dirty="0">
                <a:solidFill>
                  <a:schemeClr val="bg1">
                    <a:lumMod val="50000"/>
                  </a:schemeClr>
                </a:solidFill>
                <a:latin typeface="Montserrat" pitchFamily="2" charset="0"/>
              </a:rPr>
              <a:t>One‑third of Africa’s per capita GDP growth is due to urbanization.” </a:t>
            </a:r>
          </a:p>
          <a:p>
            <a:r>
              <a:rPr lang="en-US" sz="1400" b="1" dirty="0">
                <a:solidFill>
                  <a:schemeClr val="bg1">
                    <a:lumMod val="50000"/>
                  </a:schemeClr>
                </a:solidFill>
              </a:rPr>
              <a:t>- </a:t>
            </a:r>
            <a:r>
              <a:rPr lang="en-US" sz="800" dirty="0"/>
              <a:t>Africa’s </a:t>
            </a:r>
            <a:r>
              <a:rPr lang="en-US" sz="800" dirty="0" err="1"/>
              <a:t>Urbanisation</a:t>
            </a:r>
            <a:r>
              <a:rPr lang="en-US" sz="800" dirty="0"/>
              <a:t> Dynamics 2022 © </a:t>
            </a:r>
            <a:r>
              <a:rPr lang="en-US" sz="800" dirty="0" err="1"/>
              <a:t>Oecd</a:t>
            </a:r>
            <a:r>
              <a:rPr lang="en-US" sz="800" dirty="0"/>
              <a:t>/United Nations 2022</a:t>
            </a:r>
            <a:endParaRPr lang="en-NG" sz="1400" dirty="0"/>
          </a:p>
        </p:txBody>
      </p:sp>
      <p:cxnSp>
        <p:nvCxnSpPr>
          <p:cNvPr id="8" name="Straight Connector 7">
            <a:extLst>
              <a:ext uri="{FF2B5EF4-FFF2-40B4-BE49-F238E27FC236}">
                <a16:creationId xmlns:a16="http://schemas.microsoft.com/office/drawing/2014/main" id="{37109207-121C-4C50-B2EF-3889FAF71826}"/>
              </a:ext>
            </a:extLst>
          </p:cNvPr>
          <p:cNvCxnSpPr/>
          <p:nvPr/>
        </p:nvCxnSpPr>
        <p:spPr>
          <a:xfrm>
            <a:off x="4744462" y="3200402"/>
            <a:ext cx="70594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11BEA7B-A045-4EE4-A69D-291049BA9987}"/>
              </a:ext>
            </a:extLst>
          </p:cNvPr>
          <p:cNvCxnSpPr/>
          <p:nvPr/>
        </p:nvCxnSpPr>
        <p:spPr>
          <a:xfrm>
            <a:off x="4710822" y="4815584"/>
            <a:ext cx="7059414"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Google Shape;334;p10">
            <a:extLst>
              <a:ext uri="{FF2B5EF4-FFF2-40B4-BE49-F238E27FC236}">
                <a16:creationId xmlns:a16="http://schemas.microsoft.com/office/drawing/2014/main" id="{43904DA3-0B62-4D5C-9A9D-825F649558F2}"/>
              </a:ext>
            </a:extLst>
          </p:cNvPr>
          <p:cNvSpPr txBox="1"/>
          <p:nvPr/>
        </p:nvSpPr>
        <p:spPr>
          <a:xfrm>
            <a:off x="669057" y="972356"/>
            <a:ext cx="5184000" cy="46162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defTabSz="914400" eaLnBrk="1" fontAlgn="auto" latinLnBrk="0" hangingPunct="1">
              <a:buSzTx/>
              <a:buNone/>
              <a:tabLst/>
              <a:defRPr kumimoji="0" sz="2000" b="1" kern="0" spc="0" normalizeH="0" baseline="0">
                <a:ln>
                  <a:noFill/>
                </a:ln>
                <a:solidFill>
                  <a:prstClr val="black">
                    <a:lumMod val="65000"/>
                    <a:lumOff val="35000"/>
                  </a:prstClr>
                </a:solidFill>
                <a:effectLst/>
                <a:uLnTx/>
                <a:uFillTx/>
                <a:latin typeface="Montserrat" pitchFamily="2" charset="0"/>
                <a:ea typeface="Montserrat"/>
                <a:cs typeface="Montserrat"/>
              </a:defRPr>
            </a:lvl1pPr>
          </a:lstStyle>
          <a:p>
            <a:pPr lvl="0">
              <a:buClr>
                <a:srgbClr val="000000"/>
              </a:buClr>
            </a:pPr>
            <a:r>
              <a:rPr lang="en-US" sz="2400" dirty="0">
                <a:sym typeface="Montserrat"/>
              </a:rPr>
              <a:t>The Key Market Drivers </a:t>
            </a:r>
            <a:endParaRPr kumimoji="0" lang="en-US" sz="2400" b="1" i="0" u="none" strike="noStrike" kern="0" cap="none" spc="0" normalizeH="0" baseline="0" noProof="0" dirty="0">
              <a:ln>
                <a:noFill/>
              </a:ln>
              <a:solidFill>
                <a:prstClr val="black">
                  <a:lumMod val="65000"/>
                  <a:lumOff val="35000"/>
                </a:prstClr>
              </a:solidFill>
              <a:effectLst/>
              <a:uLnTx/>
              <a:uFillTx/>
              <a:latin typeface="Montserrat" pitchFamily="2" charset="0"/>
              <a:sym typeface="Montserrat"/>
            </a:endParaRPr>
          </a:p>
        </p:txBody>
      </p:sp>
    </p:spTree>
    <p:extLst>
      <p:ext uri="{BB962C8B-B14F-4D97-AF65-F5344CB8AC3E}">
        <p14:creationId xmlns:p14="http://schemas.microsoft.com/office/powerpoint/2010/main" val="1354499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2D1893-AE75-4B79-A674-36DC605DFD60}"/>
              </a:ext>
            </a:extLst>
          </p:cNvPr>
          <p:cNvSpPr/>
          <p:nvPr/>
        </p:nvSpPr>
        <p:spPr>
          <a:xfrm>
            <a:off x="595367" y="1827902"/>
            <a:ext cx="4216005" cy="3294124"/>
          </a:xfrm>
          <a:prstGeom prst="rect">
            <a:avLst/>
          </a:prstGeom>
          <a:solidFill>
            <a:srgbClr val="BD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D7F5288C-53A0-4680-8CBD-5AB9530DF299}"/>
              </a:ext>
            </a:extLst>
          </p:cNvPr>
          <p:cNvPicPr>
            <a:picLocks noChangeAspect="1"/>
          </p:cNvPicPr>
          <p:nvPr/>
        </p:nvPicPr>
        <p:blipFill rotWithShape="1">
          <a:blip r:embed="rId2"/>
          <a:srcRect l="13062" r="21505"/>
          <a:stretch/>
        </p:blipFill>
        <p:spPr>
          <a:xfrm>
            <a:off x="8072148" y="1827902"/>
            <a:ext cx="3493755" cy="3003410"/>
          </a:xfrm>
          <a:prstGeom prst="rect">
            <a:avLst/>
          </a:prstGeom>
        </p:spPr>
      </p:pic>
      <p:sp>
        <p:nvSpPr>
          <p:cNvPr id="5" name="Rectangle 4">
            <a:extLst>
              <a:ext uri="{FF2B5EF4-FFF2-40B4-BE49-F238E27FC236}">
                <a16:creationId xmlns:a16="http://schemas.microsoft.com/office/drawing/2014/main" id="{1A0099E1-998D-4BDB-9916-DABB70071286}"/>
              </a:ext>
            </a:extLst>
          </p:cNvPr>
          <p:cNvSpPr/>
          <p:nvPr/>
        </p:nvSpPr>
        <p:spPr>
          <a:xfrm>
            <a:off x="723750" y="1802607"/>
            <a:ext cx="3925171" cy="330183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en-US" sz="1600" b="1" dirty="0">
                <a:solidFill>
                  <a:schemeClr val="tx1"/>
                </a:solidFill>
                <a:latin typeface="Montserrat" panose="00000500000000000000" pitchFamily="2" charset="0"/>
              </a:rPr>
              <a:t>Despite huge reserves, the bulk of Africa’s resources is still being exported</a:t>
            </a:r>
          </a:p>
          <a:p>
            <a:pPr marL="285750" indent="-285750">
              <a:buFont typeface="Arial" panose="020B0604020202020204" pitchFamily="34" charset="0"/>
              <a:buChar char="•"/>
            </a:pPr>
            <a:endParaRPr lang="en-US" sz="1050" b="1" dirty="0">
              <a:solidFill>
                <a:schemeClr val="tx1"/>
              </a:solidFill>
              <a:latin typeface="Montserrat" panose="00000500000000000000" pitchFamily="2" charset="0"/>
            </a:endParaRPr>
          </a:p>
          <a:p>
            <a:pPr marL="285750" indent="-285750">
              <a:buFont typeface="Arial" panose="020B0604020202020204" pitchFamily="34" charset="0"/>
              <a:buChar char="•"/>
            </a:pPr>
            <a:r>
              <a:rPr lang="en-US" sz="1600" b="1" dirty="0">
                <a:solidFill>
                  <a:schemeClr val="tx1"/>
                </a:solidFill>
                <a:latin typeface="Montserrat" panose="00000500000000000000" pitchFamily="2" charset="0"/>
              </a:rPr>
              <a:t>Majority of African countries primarily relies on the import of refined product to sustain domestic economies</a:t>
            </a:r>
          </a:p>
          <a:p>
            <a:pPr marL="285750" indent="-285750">
              <a:buFont typeface="Arial" panose="020B0604020202020204" pitchFamily="34" charset="0"/>
              <a:buChar char="•"/>
            </a:pPr>
            <a:endParaRPr lang="en-US" sz="1000" b="1" dirty="0">
              <a:solidFill>
                <a:schemeClr val="tx1"/>
              </a:solidFill>
              <a:latin typeface="Montserrat" panose="00000500000000000000" pitchFamily="2" charset="0"/>
            </a:endParaRPr>
          </a:p>
          <a:p>
            <a:pPr marL="285750" indent="-285750">
              <a:buFont typeface="Arial" panose="020B0604020202020204" pitchFamily="34" charset="0"/>
              <a:buChar char="•"/>
            </a:pPr>
            <a:r>
              <a:rPr lang="en-US" sz="1600" b="1" dirty="0">
                <a:solidFill>
                  <a:schemeClr val="tx1"/>
                </a:solidFill>
                <a:latin typeface="Montserrat" panose="00000500000000000000" pitchFamily="2" charset="0"/>
              </a:rPr>
              <a:t>Refinery performance is generally limited by refining capacity and  inadequate maintenance </a:t>
            </a:r>
          </a:p>
        </p:txBody>
      </p:sp>
      <p:sp>
        <p:nvSpPr>
          <p:cNvPr id="70" name="TextBox 69">
            <a:extLst>
              <a:ext uri="{FF2B5EF4-FFF2-40B4-BE49-F238E27FC236}">
                <a16:creationId xmlns:a16="http://schemas.microsoft.com/office/drawing/2014/main" id="{AD5CB949-6C96-47C2-81AA-00889F173857}"/>
              </a:ext>
            </a:extLst>
          </p:cNvPr>
          <p:cNvSpPr txBox="1"/>
          <p:nvPr/>
        </p:nvSpPr>
        <p:spPr>
          <a:xfrm>
            <a:off x="10940302" y="6495999"/>
            <a:ext cx="996594" cy="230832"/>
          </a:xfrm>
          <a:prstGeom prst="rect">
            <a:avLst/>
          </a:prstGeom>
          <a:noFill/>
        </p:spPr>
        <p:txBody>
          <a:bodyPr wrap="square" rtlCol="0">
            <a:spAutoFit/>
          </a:bodyPr>
          <a:lstStyle/>
          <a:p>
            <a:r>
              <a:rPr lang="en-US" sz="900" dirty="0">
                <a:solidFill>
                  <a:schemeClr val="bg1">
                    <a:lumMod val="50000"/>
                  </a:schemeClr>
                </a:solidFill>
                <a:latin typeface="Montserrat" panose="00000500000000000000" pitchFamily="2" charset="0"/>
              </a:rPr>
              <a:t>Sources: IEA</a:t>
            </a:r>
            <a:endParaRPr lang="en-NG" sz="900" dirty="0">
              <a:solidFill>
                <a:schemeClr val="bg1">
                  <a:lumMod val="50000"/>
                </a:schemeClr>
              </a:solidFill>
              <a:latin typeface="Montserrat" panose="00000500000000000000" pitchFamily="2" charset="0"/>
            </a:endParaRPr>
          </a:p>
        </p:txBody>
      </p:sp>
      <p:sp>
        <p:nvSpPr>
          <p:cNvPr id="4" name="TextBox 3">
            <a:extLst>
              <a:ext uri="{FF2B5EF4-FFF2-40B4-BE49-F238E27FC236}">
                <a16:creationId xmlns:a16="http://schemas.microsoft.com/office/drawing/2014/main" id="{51D0B44C-D5D0-4CAA-B679-BE726825A01B}"/>
              </a:ext>
            </a:extLst>
          </p:cNvPr>
          <p:cNvSpPr txBox="1"/>
          <p:nvPr/>
        </p:nvSpPr>
        <p:spPr>
          <a:xfrm>
            <a:off x="4811372" y="1905258"/>
            <a:ext cx="3028752" cy="1169551"/>
          </a:xfrm>
          <a:prstGeom prst="rect">
            <a:avLst/>
          </a:prstGeom>
          <a:noFill/>
          <a:ln>
            <a:noFill/>
          </a:ln>
        </p:spPr>
        <p:txBody>
          <a:bodyPr wrap="square" rtlCol="0">
            <a:spAutoFit/>
          </a:bodyPr>
          <a:lstStyle/>
          <a:p>
            <a:r>
              <a:rPr lang="en-US" sz="1400" b="1" dirty="0">
                <a:solidFill>
                  <a:schemeClr val="bg1">
                    <a:lumMod val="50000"/>
                  </a:schemeClr>
                </a:solidFill>
                <a:latin typeface="Montserrat" pitchFamily="2" charset="0"/>
              </a:rPr>
              <a:t>In total, refining capacity across the continent amounts to </a:t>
            </a:r>
            <a:r>
              <a:rPr lang="en-US" sz="1400" b="1" dirty="0">
                <a:solidFill>
                  <a:srgbClr val="00B050"/>
                </a:solidFill>
                <a:latin typeface="Montserrat" pitchFamily="2" charset="0"/>
              </a:rPr>
              <a:t>3.5 million barrels per day (mb/d)</a:t>
            </a:r>
            <a:r>
              <a:rPr lang="en-US" sz="1400" b="1" dirty="0">
                <a:solidFill>
                  <a:schemeClr val="bg1">
                    <a:lumMod val="50000"/>
                  </a:schemeClr>
                </a:solidFill>
                <a:latin typeface="Montserrat" pitchFamily="2" charset="0"/>
              </a:rPr>
              <a:t>, 60% of which is in North Africa</a:t>
            </a:r>
            <a:endParaRPr lang="en-NG" sz="1400" b="1" dirty="0">
              <a:solidFill>
                <a:schemeClr val="bg1">
                  <a:lumMod val="50000"/>
                </a:schemeClr>
              </a:solidFill>
              <a:latin typeface="Montserrat" pitchFamily="2" charset="0"/>
            </a:endParaRPr>
          </a:p>
        </p:txBody>
      </p:sp>
      <p:sp>
        <p:nvSpPr>
          <p:cNvPr id="51" name="TextBox 50">
            <a:extLst>
              <a:ext uri="{FF2B5EF4-FFF2-40B4-BE49-F238E27FC236}">
                <a16:creationId xmlns:a16="http://schemas.microsoft.com/office/drawing/2014/main" id="{97C4EB71-E1F0-4649-91E5-25C12B5EC421}"/>
              </a:ext>
            </a:extLst>
          </p:cNvPr>
          <p:cNvSpPr txBox="1"/>
          <p:nvPr/>
        </p:nvSpPr>
        <p:spPr>
          <a:xfrm>
            <a:off x="4811372" y="3614425"/>
            <a:ext cx="3028752" cy="1384995"/>
          </a:xfrm>
          <a:prstGeom prst="rect">
            <a:avLst/>
          </a:prstGeom>
          <a:noFill/>
          <a:ln>
            <a:noFill/>
          </a:ln>
        </p:spPr>
        <p:txBody>
          <a:bodyPr wrap="square" rtlCol="0">
            <a:spAutoFit/>
          </a:bodyPr>
          <a:lstStyle>
            <a:defPPr>
              <a:defRPr lang="en-NG"/>
            </a:defPPr>
            <a:lvl1pPr>
              <a:defRPr sz="1400" b="1">
                <a:solidFill>
                  <a:schemeClr val="bg1">
                    <a:lumMod val="50000"/>
                  </a:schemeClr>
                </a:solidFill>
                <a:latin typeface="Montserrat" pitchFamily="2" charset="0"/>
              </a:defRPr>
            </a:lvl1pPr>
          </a:lstStyle>
          <a:p>
            <a:r>
              <a:rPr lang="en-US" dirty="0"/>
              <a:t>The average utilization rate in 2020 was below 60% across the continent and under 40% in sub‐Saharan Africa (and lower still in some countries such as Nigeria)</a:t>
            </a:r>
            <a:endParaRPr lang="en-NG" dirty="0"/>
          </a:p>
        </p:txBody>
      </p:sp>
      <p:sp>
        <p:nvSpPr>
          <p:cNvPr id="60" name="TextBox 59">
            <a:extLst>
              <a:ext uri="{FF2B5EF4-FFF2-40B4-BE49-F238E27FC236}">
                <a16:creationId xmlns:a16="http://schemas.microsoft.com/office/drawing/2014/main" id="{4D7761D7-2713-4CE8-9D4A-8564362B6D24}"/>
              </a:ext>
            </a:extLst>
          </p:cNvPr>
          <p:cNvSpPr txBox="1"/>
          <p:nvPr/>
        </p:nvSpPr>
        <p:spPr>
          <a:xfrm>
            <a:off x="647540" y="5746762"/>
            <a:ext cx="11052000" cy="738664"/>
          </a:xfrm>
          <a:prstGeom prst="rect">
            <a:avLst/>
          </a:prstGeom>
          <a:noFill/>
          <a:ln>
            <a:noFill/>
          </a:ln>
        </p:spPr>
        <p:txBody>
          <a:bodyPr wrap="square" rtlCol="0">
            <a:spAutoFit/>
          </a:bodyPr>
          <a:lstStyle/>
          <a:p>
            <a:pPr algn="just"/>
            <a:r>
              <a:rPr lang="en-US" sz="1400" b="1" i="1" dirty="0">
                <a:latin typeface="Montserrat" pitchFamily="2" charset="0"/>
              </a:rPr>
              <a:t>“When completed, the Dangote Refinery in Nigeria will reduce import exposure. But it will not cover the full fuel import requirements for the continent, especially with rising liquefied petroleum gases (LPG) demand, which grows by 40% between 2021 and 2030.”</a:t>
            </a:r>
            <a:endParaRPr lang="en-NG" sz="1400" i="1" dirty="0">
              <a:latin typeface="Montserrat" pitchFamily="2" charset="0"/>
            </a:endParaRPr>
          </a:p>
        </p:txBody>
      </p:sp>
      <p:cxnSp>
        <p:nvCxnSpPr>
          <p:cNvPr id="18" name="Straight Connector 17">
            <a:extLst>
              <a:ext uri="{FF2B5EF4-FFF2-40B4-BE49-F238E27FC236}">
                <a16:creationId xmlns:a16="http://schemas.microsoft.com/office/drawing/2014/main" id="{E2BDAECA-CDE4-4B5E-992C-6DDCE1FD1472}"/>
              </a:ext>
            </a:extLst>
          </p:cNvPr>
          <p:cNvCxnSpPr/>
          <p:nvPr/>
        </p:nvCxnSpPr>
        <p:spPr>
          <a:xfrm>
            <a:off x="568028" y="5511321"/>
            <a:ext cx="1105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Google Shape;334;p10">
            <a:extLst>
              <a:ext uri="{FF2B5EF4-FFF2-40B4-BE49-F238E27FC236}">
                <a16:creationId xmlns:a16="http://schemas.microsoft.com/office/drawing/2014/main" id="{5E0C86D0-DD75-4F60-AA87-462AC4796F68}"/>
              </a:ext>
            </a:extLst>
          </p:cNvPr>
          <p:cNvSpPr txBox="1"/>
          <p:nvPr/>
        </p:nvSpPr>
        <p:spPr>
          <a:xfrm>
            <a:off x="568028" y="1052548"/>
            <a:ext cx="6631081" cy="52318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defTabSz="914400" eaLnBrk="1" fontAlgn="auto" latinLnBrk="0" hangingPunct="1">
              <a:buSzTx/>
              <a:buNone/>
              <a:tabLst/>
              <a:defRPr kumimoji="0" sz="2000" b="1" kern="0" spc="0" normalizeH="0" baseline="0">
                <a:ln>
                  <a:noFill/>
                </a:ln>
                <a:solidFill>
                  <a:prstClr val="black">
                    <a:lumMod val="65000"/>
                    <a:lumOff val="35000"/>
                  </a:prstClr>
                </a:solidFill>
                <a:effectLst/>
                <a:uLnTx/>
                <a:uFillTx/>
                <a:latin typeface="Montserrat" pitchFamily="2" charset="0"/>
                <a:ea typeface="Montserrat"/>
                <a:cs typeface="Montserrat"/>
              </a:defRPr>
            </a:lvl1pPr>
          </a:lstStyle>
          <a:p>
            <a:pPr lvl="0">
              <a:buClr>
                <a:srgbClr val="000000"/>
              </a:buClr>
            </a:pPr>
            <a:r>
              <a:rPr lang="en-US" sz="2800" dirty="0">
                <a:sym typeface="Montserrat"/>
              </a:rPr>
              <a:t>Product Sourcing &amp; Refining </a:t>
            </a:r>
            <a:endParaRPr kumimoji="0" lang="en-US" sz="2800" b="1" i="0" u="none" strike="noStrike" kern="0" cap="none" spc="0" normalizeH="0" baseline="0" noProof="0" dirty="0">
              <a:ln>
                <a:noFill/>
              </a:ln>
              <a:solidFill>
                <a:prstClr val="black">
                  <a:lumMod val="65000"/>
                  <a:lumOff val="35000"/>
                </a:prstClr>
              </a:solidFill>
              <a:effectLst/>
              <a:uLnTx/>
              <a:uFillTx/>
              <a:latin typeface="Montserrat" pitchFamily="2" charset="0"/>
              <a:sym typeface="Montserrat"/>
            </a:endParaRPr>
          </a:p>
        </p:txBody>
      </p:sp>
    </p:spTree>
    <p:extLst>
      <p:ext uri="{BB962C8B-B14F-4D97-AF65-F5344CB8AC3E}">
        <p14:creationId xmlns:p14="http://schemas.microsoft.com/office/powerpoint/2010/main" val="3045762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0099E1-998D-4BDB-9916-DABB70071286}"/>
              </a:ext>
            </a:extLst>
          </p:cNvPr>
          <p:cNvSpPr/>
          <p:nvPr/>
        </p:nvSpPr>
        <p:spPr>
          <a:xfrm>
            <a:off x="943643" y="2012024"/>
            <a:ext cx="4652087" cy="337632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b="1" dirty="0">
                <a:solidFill>
                  <a:schemeClr val="tx1">
                    <a:lumMod val="50000"/>
                    <a:lumOff val="50000"/>
                  </a:schemeClr>
                </a:solidFill>
                <a:latin typeface="Montserrat" panose="00000500000000000000" pitchFamily="2" charset="0"/>
              </a:rPr>
              <a:t>With heightened campaigns on the use of sustainable energy sources and a match into a net-zero world, the energy mix becomes more diverse, but Africa’s current energy mix is still dominated by fossil fuel with hydropower making the only meaningful renewable energy contribution</a:t>
            </a:r>
          </a:p>
        </p:txBody>
      </p:sp>
      <p:sp>
        <p:nvSpPr>
          <p:cNvPr id="70" name="TextBox 69">
            <a:extLst>
              <a:ext uri="{FF2B5EF4-FFF2-40B4-BE49-F238E27FC236}">
                <a16:creationId xmlns:a16="http://schemas.microsoft.com/office/drawing/2014/main" id="{AD5CB949-6C96-47C2-81AA-00889F173857}"/>
              </a:ext>
            </a:extLst>
          </p:cNvPr>
          <p:cNvSpPr txBox="1"/>
          <p:nvPr/>
        </p:nvSpPr>
        <p:spPr>
          <a:xfrm>
            <a:off x="225920" y="6635144"/>
            <a:ext cx="3371180" cy="230832"/>
          </a:xfrm>
          <a:prstGeom prst="rect">
            <a:avLst/>
          </a:prstGeom>
          <a:noFill/>
        </p:spPr>
        <p:txBody>
          <a:bodyPr wrap="square" rtlCol="0">
            <a:spAutoFit/>
          </a:bodyPr>
          <a:lstStyle/>
          <a:p>
            <a:r>
              <a:rPr lang="en-US" sz="900" dirty="0">
                <a:solidFill>
                  <a:schemeClr val="bg1">
                    <a:lumMod val="50000"/>
                  </a:schemeClr>
                </a:solidFill>
                <a:latin typeface="Montserrat" panose="00000500000000000000" pitchFamily="2" charset="0"/>
              </a:rPr>
              <a:t>Sources: PwC</a:t>
            </a:r>
            <a:endParaRPr lang="en-NG" sz="900" dirty="0">
              <a:solidFill>
                <a:schemeClr val="bg1">
                  <a:lumMod val="50000"/>
                </a:schemeClr>
              </a:solidFill>
              <a:latin typeface="Montserrat" panose="00000500000000000000" pitchFamily="2" charset="0"/>
            </a:endParaRPr>
          </a:p>
        </p:txBody>
      </p:sp>
      <p:pic>
        <p:nvPicPr>
          <p:cNvPr id="11" name="Picture 10">
            <a:extLst>
              <a:ext uri="{FF2B5EF4-FFF2-40B4-BE49-F238E27FC236}">
                <a16:creationId xmlns:a16="http://schemas.microsoft.com/office/drawing/2014/main" id="{5CA5FB04-BEC2-4504-AC1C-9AF84B0AE22A}"/>
              </a:ext>
            </a:extLst>
          </p:cNvPr>
          <p:cNvPicPr>
            <a:picLocks noChangeAspect="1"/>
          </p:cNvPicPr>
          <p:nvPr/>
        </p:nvPicPr>
        <p:blipFill>
          <a:blip r:embed="rId2"/>
          <a:stretch>
            <a:fillRect/>
          </a:stretch>
        </p:blipFill>
        <p:spPr>
          <a:xfrm>
            <a:off x="5925436" y="1876367"/>
            <a:ext cx="5495431" cy="3808356"/>
          </a:xfrm>
          <a:prstGeom prst="rect">
            <a:avLst/>
          </a:prstGeom>
        </p:spPr>
      </p:pic>
      <p:sp>
        <p:nvSpPr>
          <p:cNvPr id="14" name="TextBox 13">
            <a:extLst>
              <a:ext uri="{FF2B5EF4-FFF2-40B4-BE49-F238E27FC236}">
                <a16:creationId xmlns:a16="http://schemas.microsoft.com/office/drawing/2014/main" id="{CA0AB6EB-FE71-4D5C-9D44-B4D674E527FC}"/>
              </a:ext>
            </a:extLst>
          </p:cNvPr>
          <p:cNvSpPr txBox="1"/>
          <p:nvPr/>
        </p:nvSpPr>
        <p:spPr>
          <a:xfrm>
            <a:off x="748864" y="5972292"/>
            <a:ext cx="11516539" cy="400110"/>
          </a:xfrm>
          <a:prstGeom prst="rect">
            <a:avLst/>
          </a:prstGeom>
          <a:noFill/>
        </p:spPr>
        <p:txBody>
          <a:bodyPr wrap="square" rtlCol="0">
            <a:spAutoFit/>
          </a:bodyPr>
          <a:lstStyle/>
          <a:p>
            <a:r>
              <a:rPr lang="en-US" sz="2000" b="1" dirty="0">
                <a:latin typeface="Montserrat" panose="00000500000000000000" pitchFamily="2" charset="0"/>
              </a:rPr>
              <a:t>Fossil fuel continues to contribute more than </a:t>
            </a:r>
            <a:r>
              <a:rPr lang="en-US" sz="2000" b="1" dirty="0">
                <a:solidFill>
                  <a:srgbClr val="00B050"/>
                </a:solidFill>
                <a:latin typeface="Montserrat" panose="00000500000000000000" pitchFamily="2" charset="0"/>
              </a:rPr>
              <a:t>50%</a:t>
            </a:r>
            <a:r>
              <a:rPr lang="en-US" sz="2000" b="1" dirty="0">
                <a:latin typeface="Montserrat" panose="00000500000000000000" pitchFamily="2" charset="0"/>
              </a:rPr>
              <a:t> to the Energy Mix in Africa</a:t>
            </a:r>
            <a:endParaRPr lang="en-NG" sz="2000" b="1" dirty="0">
              <a:latin typeface="Montserrat" panose="00000500000000000000" pitchFamily="2" charset="0"/>
            </a:endParaRPr>
          </a:p>
        </p:txBody>
      </p:sp>
      <p:cxnSp>
        <p:nvCxnSpPr>
          <p:cNvPr id="8" name="Straight Connector 7">
            <a:extLst>
              <a:ext uri="{FF2B5EF4-FFF2-40B4-BE49-F238E27FC236}">
                <a16:creationId xmlns:a16="http://schemas.microsoft.com/office/drawing/2014/main" id="{C6924B18-292B-473B-8210-A0ACC68E569A}"/>
              </a:ext>
            </a:extLst>
          </p:cNvPr>
          <p:cNvCxnSpPr/>
          <p:nvPr/>
        </p:nvCxnSpPr>
        <p:spPr>
          <a:xfrm>
            <a:off x="748864" y="5697952"/>
            <a:ext cx="10353145"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Google Shape;334;p10">
            <a:extLst>
              <a:ext uri="{FF2B5EF4-FFF2-40B4-BE49-F238E27FC236}">
                <a16:creationId xmlns:a16="http://schemas.microsoft.com/office/drawing/2014/main" id="{C3B95007-F99D-4AA0-89B6-5E23D2501C1A}"/>
              </a:ext>
            </a:extLst>
          </p:cNvPr>
          <p:cNvSpPr txBox="1"/>
          <p:nvPr/>
        </p:nvSpPr>
        <p:spPr>
          <a:xfrm>
            <a:off x="943643" y="992046"/>
            <a:ext cx="6631081" cy="52318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defTabSz="914400" eaLnBrk="1" fontAlgn="auto" latinLnBrk="0" hangingPunct="1">
              <a:buSzTx/>
              <a:buNone/>
              <a:tabLst/>
              <a:defRPr kumimoji="0" sz="2000" b="1" kern="0" spc="0" normalizeH="0" baseline="0">
                <a:ln>
                  <a:noFill/>
                </a:ln>
                <a:solidFill>
                  <a:prstClr val="black">
                    <a:lumMod val="65000"/>
                    <a:lumOff val="35000"/>
                  </a:prstClr>
                </a:solidFill>
                <a:effectLst/>
                <a:uLnTx/>
                <a:uFillTx/>
                <a:latin typeface="Montserrat" pitchFamily="2" charset="0"/>
                <a:ea typeface="Montserrat"/>
                <a:cs typeface="Montserrat"/>
              </a:defRPr>
            </a:lvl1pPr>
          </a:lstStyle>
          <a:p>
            <a:pPr lvl="0">
              <a:buClr>
                <a:srgbClr val="000000"/>
              </a:buClr>
            </a:pPr>
            <a:r>
              <a:rPr lang="en-US" sz="2800" dirty="0">
                <a:sym typeface="Montserrat"/>
              </a:rPr>
              <a:t>Africa’s Energy Mix</a:t>
            </a:r>
            <a:endParaRPr kumimoji="0" lang="en-US" sz="2800" b="1" i="0" u="none" strike="noStrike" kern="0" cap="none" spc="0" normalizeH="0" baseline="0" noProof="0" dirty="0">
              <a:ln>
                <a:noFill/>
              </a:ln>
              <a:solidFill>
                <a:prstClr val="black">
                  <a:lumMod val="65000"/>
                  <a:lumOff val="35000"/>
                </a:prstClr>
              </a:solidFill>
              <a:effectLst/>
              <a:uLnTx/>
              <a:uFillTx/>
              <a:latin typeface="Montserrat" pitchFamily="2" charset="0"/>
              <a:sym typeface="Montserrat"/>
            </a:endParaRPr>
          </a:p>
        </p:txBody>
      </p:sp>
      <p:cxnSp>
        <p:nvCxnSpPr>
          <p:cNvPr id="16" name="Straight Connector 15">
            <a:extLst>
              <a:ext uri="{FF2B5EF4-FFF2-40B4-BE49-F238E27FC236}">
                <a16:creationId xmlns:a16="http://schemas.microsoft.com/office/drawing/2014/main" id="{CF8D2704-0F77-4991-BF1F-2AA8832FF6CE}"/>
              </a:ext>
            </a:extLst>
          </p:cNvPr>
          <p:cNvCxnSpPr/>
          <p:nvPr/>
        </p:nvCxnSpPr>
        <p:spPr>
          <a:xfrm>
            <a:off x="943643" y="1695796"/>
            <a:ext cx="1035314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46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A93A2-8FE7-4F78-BA47-1FB6F8E79C8E}"/>
              </a:ext>
            </a:extLst>
          </p:cNvPr>
          <p:cNvSpPr>
            <a:spLocks noGrp="1"/>
          </p:cNvSpPr>
          <p:nvPr>
            <p:ph type="title"/>
          </p:nvPr>
        </p:nvSpPr>
        <p:spPr>
          <a:xfrm>
            <a:off x="298673" y="0"/>
            <a:ext cx="11594654" cy="748981"/>
          </a:xfrm>
        </p:spPr>
        <p:txBody>
          <a:bodyPr>
            <a:normAutofit/>
          </a:bodyPr>
          <a:lstStyle/>
          <a:p>
            <a:pPr>
              <a:lnSpc>
                <a:spcPct val="150000"/>
              </a:lnSpc>
            </a:pPr>
            <a:r>
              <a:rPr lang="en-US" sz="2800" b="1" dirty="0">
                <a:latin typeface="Montserrat" panose="00000500000000000000" pitchFamily="2" charset="0"/>
              </a:rPr>
              <a:t>THE PRODUCT PRICING AND SUBSIDY REGIMES</a:t>
            </a:r>
          </a:p>
        </p:txBody>
      </p:sp>
      <p:cxnSp>
        <p:nvCxnSpPr>
          <p:cNvPr id="6" name="Straight Connector 5">
            <a:extLst>
              <a:ext uri="{FF2B5EF4-FFF2-40B4-BE49-F238E27FC236}">
                <a16:creationId xmlns:a16="http://schemas.microsoft.com/office/drawing/2014/main" id="{C847B7FF-B09E-4115-BFB7-8E417CB05797}"/>
              </a:ext>
            </a:extLst>
          </p:cNvPr>
          <p:cNvCxnSpPr>
            <a:cxnSpLocks/>
          </p:cNvCxnSpPr>
          <p:nvPr/>
        </p:nvCxnSpPr>
        <p:spPr>
          <a:xfrm>
            <a:off x="298673" y="748981"/>
            <a:ext cx="11726376"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A0099E1-998D-4BDB-9916-DABB70071286}"/>
              </a:ext>
            </a:extLst>
          </p:cNvPr>
          <p:cNvSpPr/>
          <p:nvPr/>
        </p:nvSpPr>
        <p:spPr>
          <a:xfrm>
            <a:off x="1355518" y="1065888"/>
            <a:ext cx="4740482" cy="1075224"/>
          </a:xfrm>
          <a:prstGeom prst="rect">
            <a:avLst/>
          </a:prstGeom>
          <a:solidFill>
            <a:schemeClr val="accent6">
              <a:lumMod val="20000"/>
              <a:lumOff val="80000"/>
              <a:alpha val="12000"/>
            </a:schemeClr>
          </a:solidFill>
          <a:ln>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2000" dirty="0">
                <a:solidFill>
                  <a:schemeClr val="tx1"/>
                </a:solidFill>
                <a:latin typeface="Montserrat" panose="00000500000000000000" pitchFamily="2" charset="0"/>
              </a:rPr>
              <a:t>The world spends an astounding US$423 billion annually to subsidize fossil fuels for consumers. </a:t>
            </a:r>
            <a:r>
              <a:rPr lang="en-US" sz="1400" i="1" dirty="0">
                <a:solidFill>
                  <a:schemeClr val="tx1"/>
                </a:solidFill>
                <a:latin typeface="Montserrat" panose="00000500000000000000" pitchFamily="2" charset="0"/>
              </a:rPr>
              <a:t>- UN</a:t>
            </a:r>
            <a:endParaRPr lang="en-US" sz="2000" i="1" dirty="0">
              <a:solidFill>
                <a:schemeClr val="tx1"/>
              </a:solidFill>
              <a:latin typeface="Montserrat" panose="00000500000000000000" pitchFamily="2" charset="0"/>
            </a:endParaRPr>
          </a:p>
        </p:txBody>
      </p:sp>
      <p:sp>
        <p:nvSpPr>
          <p:cNvPr id="70" name="TextBox 69">
            <a:extLst>
              <a:ext uri="{FF2B5EF4-FFF2-40B4-BE49-F238E27FC236}">
                <a16:creationId xmlns:a16="http://schemas.microsoft.com/office/drawing/2014/main" id="{AD5CB949-6C96-47C2-81AA-00889F173857}"/>
              </a:ext>
            </a:extLst>
          </p:cNvPr>
          <p:cNvSpPr txBox="1"/>
          <p:nvPr/>
        </p:nvSpPr>
        <p:spPr>
          <a:xfrm>
            <a:off x="225920" y="6635144"/>
            <a:ext cx="3371180" cy="230832"/>
          </a:xfrm>
          <a:prstGeom prst="rect">
            <a:avLst/>
          </a:prstGeom>
          <a:noFill/>
        </p:spPr>
        <p:txBody>
          <a:bodyPr wrap="square" rtlCol="0">
            <a:spAutoFit/>
          </a:bodyPr>
          <a:lstStyle/>
          <a:p>
            <a:r>
              <a:rPr lang="en-US" sz="900" dirty="0">
                <a:solidFill>
                  <a:schemeClr val="bg1">
                    <a:lumMod val="50000"/>
                  </a:schemeClr>
                </a:solidFill>
                <a:latin typeface="Montserrat" panose="00000500000000000000" pitchFamily="2" charset="0"/>
              </a:rPr>
              <a:t>Sources:</a:t>
            </a:r>
            <a:endParaRPr lang="en-NG" sz="900" dirty="0">
              <a:solidFill>
                <a:schemeClr val="bg1">
                  <a:lumMod val="50000"/>
                </a:schemeClr>
              </a:solidFill>
              <a:latin typeface="Montserrat" panose="00000500000000000000" pitchFamily="2" charset="0"/>
            </a:endParaRPr>
          </a:p>
        </p:txBody>
      </p:sp>
      <p:sp>
        <p:nvSpPr>
          <p:cNvPr id="9" name="Rectangle 8">
            <a:extLst>
              <a:ext uri="{FF2B5EF4-FFF2-40B4-BE49-F238E27FC236}">
                <a16:creationId xmlns:a16="http://schemas.microsoft.com/office/drawing/2014/main" id="{E4D00A61-230D-4376-8848-1956FF2AEC30}"/>
              </a:ext>
            </a:extLst>
          </p:cNvPr>
          <p:cNvSpPr/>
          <p:nvPr/>
        </p:nvSpPr>
        <p:spPr>
          <a:xfrm>
            <a:off x="1355518" y="2554951"/>
            <a:ext cx="4740482" cy="1627955"/>
          </a:xfrm>
          <a:prstGeom prst="rect">
            <a:avLst/>
          </a:prstGeom>
          <a:solidFill>
            <a:schemeClr val="accent6">
              <a:lumMod val="20000"/>
              <a:lumOff val="80000"/>
              <a:alpha val="12000"/>
            </a:schemeClr>
          </a:solidFill>
          <a:ln>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2000" dirty="0">
                <a:solidFill>
                  <a:schemeClr val="tx1"/>
                </a:solidFill>
                <a:latin typeface="Montserrat" panose="00000500000000000000" pitchFamily="2" charset="0"/>
              </a:rPr>
              <a:t>Over half the countries in Sub-Saharan Africa subsidize fuel to protect consumers from high and volatile prices.</a:t>
            </a:r>
          </a:p>
        </p:txBody>
      </p:sp>
      <p:sp>
        <p:nvSpPr>
          <p:cNvPr id="10" name="Rectangle 9">
            <a:extLst>
              <a:ext uri="{FF2B5EF4-FFF2-40B4-BE49-F238E27FC236}">
                <a16:creationId xmlns:a16="http://schemas.microsoft.com/office/drawing/2014/main" id="{514CB28A-F1E1-4A89-B159-300CC35FBA07}"/>
              </a:ext>
            </a:extLst>
          </p:cNvPr>
          <p:cNvSpPr/>
          <p:nvPr/>
        </p:nvSpPr>
        <p:spPr>
          <a:xfrm>
            <a:off x="1355516" y="4483759"/>
            <a:ext cx="4740483" cy="2266801"/>
          </a:xfrm>
          <a:prstGeom prst="rect">
            <a:avLst/>
          </a:prstGeom>
          <a:solidFill>
            <a:schemeClr val="accent6">
              <a:lumMod val="20000"/>
              <a:lumOff val="80000"/>
              <a:alpha val="12000"/>
            </a:schemeClr>
          </a:solidFill>
          <a:ln>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2000" dirty="0">
                <a:solidFill>
                  <a:schemeClr val="tx1"/>
                </a:solidFill>
                <a:latin typeface="Montserrat" panose="00000500000000000000" pitchFamily="2" charset="0"/>
              </a:rPr>
              <a:t>Consumers living in oil producing countries in Africa spent less money on gasoline. For instance, one liter cost 0.03 U.S. dollar in </a:t>
            </a:r>
            <a:r>
              <a:rPr lang="en-US" sz="2000" dirty="0" err="1">
                <a:solidFill>
                  <a:schemeClr val="tx1"/>
                </a:solidFill>
                <a:latin typeface="Montserrat" panose="00000500000000000000" pitchFamily="2" charset="0"/>
              </a:rPr>
              <a:t>Lybia</a:t>
            </a:r>
            <a:r>
              <a:rPr lang="en-US" sz="2000" dirty="0">
                <a:solidFill>
                  <a:schemeClr val="tx1"/>
                </a:solidFill>
                <a:latin typeface="Montserrat" panose="00000500000000000000" pitchFamily="2" charset="0"/>
              </a:rPr>
              <a:t> and 0.40 U.S. dollar in Nigeria that is the biggest fuel exporter in Africa.</a:t>
            </a:r>
          </a:p>
        </p:txBody>
      </p:sp>
      <p:pic>
        <p:nvPicPr>
          <p:cNvPr id="4" name="Graphic 3" descr="Priorities with solid fill">
            <a:extLst>
              <a:ext uri="{FF2B5EF4-FFF2-40B4-BE49-F238E27FC236}">
                <a16:creationId xmlns:a16="http://schemas.microsoft.com/office/drawing/2014/main" id="{BFD7E4E3-2BBF-4D9C-9004-EC93283CFD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9483" y="4861153"/>
            <a:ext cx="914400" cy="914400"/>
          </a:xfrm>
          <a:prstGeom prst="rect">
            <a:avLst/>
          </a:prstGeom>
        </p:spPr>
      </p:pic>
      <p:pic>
        <p:nvPicPr>
          <p:cNvPr id="8" name="Graphic 7" descr="Harvey Balls 50% with solid fill">
            <a:extLst>
              <a:ext uri="{FF2B5EF4-FFF2-40B4-BE49-F238E27FC236}">
                <a16:creationId xmlns:a16="http://schemas.microsoft.com/office/drawing/2014/main" id="{07266029-97A9-4ABE-B928-AF5CA1DDA3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2931" y="2816523"/>
            <a:ext cx="914400" cy="914400"/>
          </a:xfrm>
          <a:prstGeom prst="rect">
            <a:avLst/>
          </a:prstGeom>
        </p:spPr>
      </p:pic>
      <p:pic>
        <p:nvPicPr>
          <p:cNvPr id="15" name="Graphic 14" descr="Treasure chest with solid fill">
            <a:extLst>
              <a:ext uri="{FF2B5EF4-FFF2-40B4-BE49-F238E27FC236}">
                <a16:creationId xmlns:a16="http://schemas.microsoft.com/office/drawing/2014/main" id="{99F67B97-37C8-4EAE-AC5C-6757FEFD88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2931" y="1146300"/>
            <a:ext cx="914400" cy="914400"/>
          </a:xfrm>
          <a:prstGeom prst="rect">
            <a:avLst/>
          </a:prstGeom>
        </p:spPr>
      </p:pic>
      <p:cxnSp>
        <p:nvCxnSpPr>
          <p:cNvPr id="17" name="Straight Connector 16">
            <a:extLst>
              <a:ext uri="{FF2B5EF4-FFF2-40B4-BE49-F238E27FC236}">
                <a16:creationId xmlns:a16="http://schemas.microsoft.com/office/drawing/2014/main" id="{84E09277-8CE5-47A5-9C67-FBAC10AE3C12}"/>
              </a:ext>
            </a:extLst>
          </p:cNvPr>
          <p:cNvCxnSpPr/>
          <p:nvPr/>
        </p:nvCxnSpPr>
        <p:spPr>
          <a:xfrm>
            <a:off x="105684" y="4360631"/>
            <a:ext cx="5990316" cy="0"/>
          </a:xfrm>
          <a:prstGeom prst="line">
            <a:avLst/>
          </a:prstGeom>
          <a:ln w="19050">
            <a:solidFill>
              <a:schemeClr val="accent6">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37ED0C8-3C40-4800-9962-2A7A49C121EA}"/>
              </a:ext>
            </a:extLst>
          </p:cNvPr>
          <p:cNvCxnSpPr/>
          <p:nvPr/>
        </p:nvCxnSpPr>
        <p:spPr>
          <a:xfrm>
            <a:off x="105684" y="2348031"/>
            <a:ext cx="5990316" cy="0"/>
          </a:xfrm>
          <a:prstGeom prst="line">
            <a:avLst/>
          </a:prstGeom>
          <a:ln w="19050">
            <a:solidFill>
              <a:schemeClr val="accent6">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6244C55-4411-4D9C-AA56-DB85FA856964}"/>
              </a:ext>
            </a:extLst>
          </p:cNvPr>
          <p:cNvSpPr/>
          <p:nvPr/>
        </p:nvSpPr>
        <p:spPr>
          <a:xfrm>
            <a:off x="6364039" y="1065888"/>
            <a:ext cx="5529287" cy="1245384"/>
          </a:xfrm>
          <a:prstGeom prst="rect">
            <a:avLst/>
          </a:prstGeom>
          <a:solidFill>
            <a:schemeClr val="accent6">
              <a:lumMod val="20000"/>
              <a:lumOff val="80000"/>
              <a:alpha val="12000"/>
            </a:schemeClr>
          </a:solidFill>
          <a:ln>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2000" dirty="0">
                <a:solidFill>
                  <a:schemeClr val="tx1"/>
                </a:solidFill>
                <a:latin typeface="Montserrat" panose="00000500000000000000" pitchFamily="2" charset="0"/>
              </a:rPr>
              <a:t>The average price of gasoline in the world for this period is </a:t>
            </a:r>
            <a:r>
              <a:rPr lang="en-US" sz="2000" b="1" dirty="0">
                <a:solidFill>
                  <a:srgbClr val="00B050"/>
                </a:solidFill>
                <a:latin typeface="Montserrat" panose="00000500000000000000" pitchFamily="2" charset="0"/>
              </a:rPr>
              <a:t>1.27</a:t>
            </a:r>
            <a:r>
              <a:rPr lang="en-US" sz="2000" dirty="0">
                <a:solidFill>
                  <a:schemeClr val="tx1"/>
                </a:solidFill>
                <a:latin typeface="Montserrat" panose="00000500000000000000" pitchFamily="2" charset="0"/>
              </a:rPr>
              <a:t> U.S. Dollar.</a:t>
            </a:r>
            <a:endParaRPr lang="en-US" sz="2000" i="1" dirty="0">
              <a:solidFill>
                <a:schemeClr val="tx1"/>
              </a:solidFill>
              <a:latin typeface="Montserrat" panose="00000500000000000000" pitchFamily="2" charset="0"/>
            </a:endParaRPr>
          </a:p>
        </p:txBody>
      </p:sp>
      <p:graphicFrame>
        <p:nvGraphicFramePr>
          <p:cNvPr id="21" name="Chart 20">
            <a:extLst>
              <a:ext uri="{FF2B5EF4-FFF2-40B4-BE49-F238E27FC236}">
                <a16:creationId xmlns:a16="http://schemas.microsoft.com/office/drawing/2014/main" id="{F99BD9E0-4EDB-454A-A697-4B856CE897FA}"/>
              </a:ext>
            </a:extLst>
          </p:cNvPr>
          <p:cNvGraphicFramePr>
            <a:graphicFrameLocks/>
          </p:cNvGraphicFramePr>
          <p:nvPr>
            <p:extLst>
              <p:ext uri="{D42A27DB-BD31-4B8C-83A1-F6EECF244321}">
                <p14:modId xmlns:p14="http://schemas.microsoft.com/office/powerpoint/2010/main" val="2931874425"/>
              </p:ext>
            </p:extLst>
          </p:nvPr>
        </p:nvGraphicFramePr>
        <p:xfrm>
          <a:off x="6364039" y="2434188"/>
          <a:ext cx="5529287" cy="4127436"/>
        </p:xfrm>
        <a:graphic>
          <a:graphicData uri="http://schemas.openxmlformats.org/drawingml/2006/chart">
            <c:chart xmlns:c="http://schemas.openxmlformats.org/drawingml/2006/chart" xmlns:r="http://schemas.openxmlformats.org/officeDocument/2006/relationships" r:id="rId8"/>
          </a:graphicData>
        </a:graphic>
      </p:graphicFrame>
      <p:cxnSp>
        <p:nvCxnSpPr>
          <p:cNvPr id="22" name="Straight Connector 21">
            <a:extLst>
              <a:ext uri="{FF2B5EF4-FFF2-40B4-BE49-F238E27FC236}">
                <a16:creationId xmlns:a16="http://schemas.microsoft.com/office/drawing/2014/main" id="{4FB29D14-D8A0-4FFF-9FF9-4B37F5DBF062}"/>
              </a:ext>
            </a:extLst>
          </p:cNvPr>
          <p:cNvCxnSpPr>
            <a:cxnSpLocks/>
          </p:cNvCxnSpPr>
          <p:nvPr/>
        </p:nvCxnSpPr>
        <p:spPr>
          <a:xfrm>
            <a:off x="11185676" y="2348031"/>
            <a:ext cx="0" cy="3989874"/>
          </a:xfrm>
          <a:prstGeom prst="line">
            <a:avLst/>
          </a:prstGeom>
          <a:ln w="3175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4A22951-E0C3-4BA1-BBBA-0701351B6A08}"/>
              </a:ext>
            </a:extLst>
          </p:cNvPr>
          <p:cNvSpPr txBox="1"/>
          <p:nvPr/>
        </p:nvSpPr>
        <p:spPr>
          <a:xfrm>
            <a:off x="10938933" y="6350169"/>
            <a:ext cx="725715" cy="488201"/>
          </a:xfrm>
          <a:prstGeom prst="rect">
            <a:avLst/>
          </a:prstGeom>
          <a:noFill/>
        </p:spPr>
        <p:txBody>
          <a:bodyPr wrap="square" lIns="36000" tIns="36000" rIns="36000" bIns="36000" rtlCol="0">
            <a:spAutoFit/>
          </a:bodyPr>
          <a:lstStyle/>
          <a:p>
            <a:r>
              <a:rPr lang="en-US" sz="900" dirty="0">
                <a:solidFill>
                  <a:srgbClr val="00B050"/>
                </a:solidFill>
                <a:latin typeface="Montserrat" panose="00000500000000000000" pitchFamily="2" charset="0"/>
              </a:rPr>
              <a:t>World Average Price </a:t>
            </a:r>
            <a:r>
              <a:rPr lang="en-US" sz="900" b="1" dirty="0">
                <a:solidFill>
                  <a:srgbClr val="00B050"/>
                </a:solidFill>
                <a:latin typeface="Montserrat" panose="00000500000000000000" pitchFamily="2" charset="0"/>
              </a:rPr>
              <a:t>$1.27</a:t>
            </a:r>
            <a:endParaRPr lang="en-NG" sz="900" b="1" dirty="0">
              <a:solidFill>
                <a:srgbClr val="00B050"/>
              </a:solidFill>
              <a:latin typeface="Montserrat" panose="00000500000000000000" pitchFamily="2" charset="0"/>
            </a:endParaRPr>
          </a:p>
        </p:txBody>
      </p:sp>
    </p:spTree>
    <p:extLst>
      <p:ext uri="{BB962C8B-B14F-4D97-AF65-F5344CB8AC3E}">
        <p14:creationId xmlns:p14="http://schemas.microsoft.com/office/powerpoint/2010/main" val="2817435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A93A2-8FE7-4F78-BA47-1FB6F8E79C8E}"/>
              </a:ext>
            </a:extLst>
          </p:cNvPr>
          <p:cNvSpPr>
            <a:spLocks noGrp="1"/>
          </p:cNvSpPr>
          <p:nvPr>
            <p:ph type="title"/>
          </p:nvPr>
        </p:nvSpPr>
        <p:spPr>
          <a:xfrm>
            <a:off x="298673" y="0"/>
            <a:ext cx="11594654" cy="748981"/>
          </a:xfrm>
        </p:spPr>
        <p:txBody>
          <a:bodyPr>
            <a:normAutofit/>
          </a:bodyPr>
          <a:lstStyle/>
          <a:p>
            <a:pPr>
              <a:lnSpc>
                <a:spcPct val="150000"/>
              </a:lnSpc>
            </a:pPr>
            <a:r>
              <a:rPr lang="en-US" sz="2800" b="1" dirty="0">
                <a:latin typeface="Montserrat" panose="00000500000000000000" pitchFamily="2" charset="0"/>
              </a:rPr>
              <a:t>THE IMPACT OF NET ZERO EMISSION ON THE MARKET</a:t>
            </a:r>
          </a:p>
        </p:txBody>
      </p:sp>
      <p:cxnSp>
        <p:nvCxnSpPr>
          <p:cNvPr id="6" name="Straight Connector 5">
            <a:extLst>
              <a:ext uri="{FF2B5EF4-FFF2-40B4-BE49-F238E27FC236}">
                <a16:creationId xmlns:a16="http://schemas.microsoft.com/office/drawing/2014/main" id="{C847B7FF-B09E-4115-BFB7-8E417CB05797}"/>
              </a:ext>
            </a:extLst>
          </p:cNvPr>
          <p:cNvCxnSpPr>
            <a:cxnSpLocks/>
          </p:cNvCxnSpPr>
          <p:nvPr/>
        </p:nvCxnSpPr>
        <p:spPr>
          <a:xfrm>
            <a:off x="298673" y="748981"/>
            <a:ext cx="11726376"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A0099E1-998D-4BDB-9916-DABB70071286}"/>
              </a:ext>
            </a:extLst>
          </p:cNvPr>
          <p:cNvSpPr/>
          <p:nvPr/>
        </p:nvSpPr>
        <p:spPr>
          <a:xfrm>
            <a:off x="1355518" y="1065888"/>
            <a:ext cx="4740482" cy="1075224"/>
          </a:xfrm>
          <a:prstGeom prst="rect">
            <a:avLst/>
          </a:prstGeom>
          <a:solidFill>
            <a:schemeClr val="accent6">
              <a:lumMod val="20000"/>
              <a:lumOff val="80000"/>
              <a:alpha val="12000"/>
            </a:schemeClr>
          </a:solidFill>
          <a:ln>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2000" dirty="0">
                <a:solidFill>
                  <a:schemeClr val="tx1"/>
                </a:solidFill>
                <a:latin typeface="Montserrat" panose="00000500000000000000" pitchFamily="2" charset="0"/>
              </a:rPr>
              <a:t>With 17% of the world’s population,</a:t>
            </a:r>
          </a:p>
          <a:p>
            <a:r>
              <a:rPr lang="en-US" sz="2000" dirty="0">
                <a:solidFill>
                  <a:schemeClr val="tx1"/>
                </a:solidFill>
                <a:latin typeface="Montserrat" panose="00000500000000000000" pitchFamily="2" charset="0"/>
              </a:rPr>
              <a:t>Africa currently produces less than 5% of global emissions</a:t>
            </a:r>
            <a:endParaRPr lang="en-US" sz="2000" i="1" dirty="0">
              <a:solidFill>
                <a:schemeClr val="tx1"/>
              </a:solidFill>
              <a:latin typeface="Montserrat" panose="00000500000000000000" pitchFamily="2" charset="0"/>
            </a:endParaRPr>
          </a:p>
        </p:txBody>
      </p:sp>
      <p:sp>
        <p:nvSpPr>
          <p:cNvPr id="70" name="TextBox 69">
            <a:extLst>
              <a:ext uri="{FF2B5EF4-FFF2-40B4-BE49-F238E27FC236}">
                <a16:creationId xmlns:a16="http://schemas.microsoft.com/office/drawing/2014/main" id="{AD5CB949-6C96-47C2-81AA-00889F173857}"/>
              </a:ext>
            </a:extLst>
          </p:cNvPr>
          <p:cNvSpPr txBox="1"/>
          <p:nvPr/>
        </p:nvSpPr>
        <p:spPr>
          <a:xfrm>
            <a:off x="225920" y="6635144"/>
            <a:ext cx="3371180" cy="230832"/>
          </a:xfrm>
          <a:prstGeom prst="rect">
            <a:avLst/>
          </a:prstGeom>
          <a:noFill/>
        </p:spPr>
        <p:txBody>
          <a:bodyPr wrap="square" rtlCol="0">
            <a:spAutoFit/>
          </a:bodyPr>
          <a:lstStyle/>
          <a:p>
            <a:r>
              <a:rPr lang="en-US" sz="900" dirty="0">
                <a:solidFill>
                  <a:schemeClr val="bg1">
                    <a:lumMod val="50000"/>
                  </a:schemeClr>
                </a:solidFill>
                <a:latin typeface="Montserrat" panose="00000500000000000000" pitchFamily="2" charset="0"/>
              </a:rPr>
              <a:t>Sources: PwC</a:t>
            </a:r>
            <a:endParaRPr lang="en-NG" sz="900" dirty="0">
              <a:solidFill>
                <a:schemeClr val="bg1">
                  <a:lumMod val="50000"/>
                </a:schemeClr>
              </a:solidFill>
              <a:latin typeface="Montserrat" panose="00000500000000000000" pitchFamily="2" charset="0"/>
            </a:endParaRPr>
          </a:p>
        </p:txBody>
      </p:sp>
      <p:sp>
        <p:nvSpPr>
          <p:cNvPr id="9" name="Rectangle 8">
            <a:extLst>
              <a:ext uri="{FF2B5EF4-FFF2-40B4-BE49-F238E27FC236}">
                <a16:creationId xmlns:a16="http://schemas.microsoft.com/office/drawing/2014/main" id="{E4D00A61-230D-4376-8848-1956FF2AEC30}"/>
              </a:ext>
            </a:extLst>
          </p:cNvPr>
          <p:cNvSpPr/>
          <p:nvPr/>
        </p:nvSpPr>
        <p:spPr>
          <a:xfrm>
            <a:off x="1355518" y="2583544"/>
            <a:ext cx="4740482" cy="1690912"/>
          </a:xfrm>
          <a:prstGeom prst="rect">
            <a:avLst/>
          </a:prstGeom>
          <a:solidFill>
            <a:schemeClr val="accent6">
              <a:lumMod val="20000"/>
              <a:lumOff val="80000"/>
              <a:alpha val="12000"/>
            </a:schemeClr>
          </a:solidFill>
          <a:ln>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a:solidFill>
                  <a:schemeClr val="tx1"/>
                </a:solidFill>
                <a:latin typeface="Montserrat" panose="00000500000000000000" pitchFamily="2" charset="0"/>
              </a:rPr>
              <a:t>According to PwC estimates, it would cost Africa around $2.8tn to reach a net-zero energy mix by 2050. </a:t>
            </a:r>
          </a:p>
        </p:txBody>
      </p:sp>
      <p:cxnSp>
        <p:nvCxnSpPr>
          <p:cNvPr id="19" name="Straight Connector 18">
            <a:extLst>
              <a:ext uri="{FF2B5EF4-FFF2-40B4-BE49-F238E27FC236}">
                <a16:creationId xmlns:a16="http://schemas.microsoft.com/office/drawing/2014/main" id="{F37ED0C8-3C40-4800-9962-2A7A49C121EA}"/>
              </a:ext>
            </a:extLst>
          </p:cNvPr>
          <p:cNvCxnSpPr/>
          <p:nvPr/>
        </p:nvCxnSpPr>
        <p:spPr>
          <a:xfrm>
            <a:off x="105684" y="2270623"/>
            <a:ext cx="5990316" cy="0"/>
          </a:xfrm>
          <a:prstGeom prst="line">
            <a:avLst/>
          </a:prstGeom>
          <a:ln w="19050">
            <a:solidFill>
              <a:schemeClr val="accent6">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7" name="Graphic 6" descr="Candle with solid fill">
            <a:extLst>
              <a:ext uri="{FF2B5EF4-FFF2-40B4-BE49-F238E27FC236}">
                <a16:creationId xmlns:a16="http://schemas.microsoft.com/office/drawing/2014/main" id="{7E9982EF-C0C3-48B8-9B53-432A217370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6935" y="1091305"/>
            <a:ext cx="914400" cy="914400"/>
          </a:xfrm>
          <a:prstGeom prst="rect">
            <a:avLst/>
          </a:prstGeom>
        </p:spPr>
      </p:pic>
      <p:sp>
        <p:nvSpPr>
          <p:cNvPr id="25" name="Rectangle 24">
            <a:extLst>
              <a:ext uri="{FF2B5EF4-FFF2-40B4-BE49-F238E27FC236}">
                <a16:creationId xmlns:a16="http://schemas.microsoft.com/office/drawing/2014/main" id="{A2E34E9C-83FE-4A23-A36F-36010BF19E9D}"/>
              </a:ext>
            </a:extLst>
          </p:cNvPr>
          <p:cNvSpPr/>
          <p:nvPr/>
        </p:nvSpPr>
        <p:spPr>
          <a:xfrm>
            <a:off x="1355518" y="4609946"/>
            <a:ext cx="4740482" cy="1895685"/>
          </a:xfrm>
          <a:prstGeom prst="rect">
            <a:avLst/>
          </a:prstGeom>
          <a:solidFill>
            <a:schemeClr val="accent6">
              <a:lumMod val="20000"/>
              <a:lumOff val="80000"/>
              <a:alpha val="12000"/>
            </a:schemeClr>
          </a:solidFill>
          <a:ln>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a:solidFill>
                  <a:schemeClr val="tx1"/>
                </a:solidFill>
                <a:latin typeface="Montserrat" panose="00000500000000000000" pitchFamily="2" charset="0"/>
              </a:rPr>
              <a:t>This would include annual costs of circa $33bn between 2020 and 2030; $111bn between 2030 and 2040; and $142bn between 2040 and 2050. </a:t>
            </a:r>
          </a:p>
        </p:txBody>
      </p:sp>
      <p:pic>
        <p:nvPicPr>
          <p:cNvPr id="13" name="Picture 12">
            <a:extLst>
              <a:ext uri="{FF2B5EF4-FFF2-40B4-BE49-F238E27FC236}">
                <a16:creationId xmlns:a16="http://schemas.microsoft.com/office/drawing/2014/main" id="{FE50F653-1228-4EFF-873D-C9D80DAB188D}"/>
              </a:ext>
            </a:extLst>
          </p:cNvPr>
          <p:cNvPicPr>
            <a:picLocks noChangeAspect="1"/>
          </p:cNvPicPr>
          <p:nvPr/>
        </p:nvPicPr>
        <p:blipFill>
          <a:blip r:embed="rId4"/>
          <a:stretch>
            <a:fillRect/>
          </a:stretch>
        </p:blipFill>
        <p:spPr>
          <a:xfrm>
            <a:off x="6340603" y="883321"/>
            <a:ext cx="5684446" cy="3592285"/>
          </a:xfrm>
          <a:prstGeom prst="rect">
            <a:avLst/>
          </a:prstGeom>
        </p:spPr>
      </p:pic>
      <p:pic>
        <p:nvPicPr>
          <p:cNvPr id="16" name="Graphic 15" descr="A candle in a candleholder">
            <a:extLst>
              <a:ext uri="{FF2B5EF4-FFF2-40B4-BE49-F238E27FC236}">
                <a16:creationId xmlns:a16="http://schemas.microsoft.com/office/drawing/2014/main" id="{509BA60D-858D-4E62-9FB6-BD706C8E50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643" y="912613"/>
            <a:ext cx="1271784" cy="1271784"/>
          </a:xfrm>
          <a:prstGeom prst="rect">
            <a:avLst/>
          </a:prstGeom>
        </p:spPr>
      </p:pic>
      <p:pic>
        <p:nvPicPr>
          <p:cNvPr id="26" name="Graphic 25" descr="Money with solid fill">
            <a:extLst>
              <a:ext uri="{FF2B5EF4-FFF2-40B4-BE49-F238E27FC236}">
                <a16:creationId xmlns:a16="http://schemas.microsoft.com/office/drawing/2014/main" id="{613C3411-7897-4DE6-8B41-F67EA450932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0335" y="2971800"/>
            <a:ext cx="914400" cy="914400"/>
          </a:xfrm>
          <a:prstGeom prst="rect">
            <a:avLst/>
          </a:prstGeom>
        </p:spPr>
      </p:pic>
      <p:sp>
        <p:nvSpPr>
          <p:cNvPr id="29" name="Rectangle 28">
            <a:extLst>
              <a:ext uri="{FF2B5EF4-FFF2-40B4-BE49-F238E27FC236}">
                <a16:creationId xmlns:a16="http://schemas.microsoft.com/office/drawing/2014/main" id="{03D1D06F-4561-4B69-9948-815D288D9993}"/>
              </a:ext>
            </a:extLst>
          </p:cNvPr>
          <p:cNvSpPr/>
          <p:nvPr/>
        </p:nvSpPr>
        <p:spPr>
          <a:xfrm>
            <a:off x="6340602" y="4609946"/>
            <a:ext cx="5684446" cy="1895685"/>
          </a:xfrm>
          <a:prstGeom prst="rect">
            <a:avLst/>
          </a:prstGeom>
          <a:solidFill>
            <a:schemeClr val="accent6">
              <a:lumMod val="20000"/>
              <a:lumOff val="80000"/>
              <a:alpha val="12000"/>
            </a:schemeClr>
          </a:solidFill>
          <a:ln>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2000" b="1" dirty="0">
                <a:solidFill>
                  <a:schemeClr val="tx1"/>
                </a:solidFill>
                <a:latin typeface="Montserrat" panose="00000500000000000000" pitchFamily="2" charset="0"/>
              </a:rPr>
              <a:t>Despite increasing pressure to exit fossil fuels, investors still see the potential of natural gas in the transition to cleaner energy sources, as it has scale to satisfy growing global demand and fuel switching from coal.</a:t>
            </a:r>
          </a:p>
        </p:txBody>
      </p:sp>
      <p:pic>
        <p:nvPicPr>
          <p:cNvPr id="27" name="Picture 26">
            <a:extLst>
              <a:ext uri="{FF2B5EF4-FFF2-40B4-BE49-F238E27FC236}">
                <a16:creationId xmlns:a16="http://schemas.microsoft.com/office/drawing/2014/main" id="{EAB279CA-1687-422A-BAD4-9B0E86A5FC38}"/>
              </a:ext>
            </a:extLst>
          </p:cNvPr>
          <p:cNvPicPr>
            <a:picLocks noChangeAspect="1"/>
          </p:cNvPicPr>
          <p:nvPr/>
        </p:nvPicPr>
        <p:blipFill rotWithShape="1">
          <a:blip r:embed="rId9"/>
          <a:srcRect l="13810" t="15913" r="15638" b="24374"/>
          <a:stretch/>
        </p:blipFill>
        <p:spPr>
          <a:xfrm>
            <a:off x="100774" y="4919432"/>
            <a:ext cx="1222653" cy="1117599"/>
          </a:xfrm>
          <a:prstGeom prst="rect">
            <a:avLst/>
          </a:prstGeom>
        </p:spPr>
      </p:pic>
    </p:spTree>
    <p:extLst>
      <p:ext uri="{BB962C8B-B14F-4D97-AF65-F5344CB8AC3E}">
        <p14:creationId xmlns:p14="http://schemas.microsoft.com/office/powerpoint/2010/main" val="798307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NNPC Custom Them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NPC Limited External Presentation Template 02.08.2022" id="{4D416BB1-952C-44AB-9146-A1C22A424FD5}" vid="{45D5A984-EB0E-4DD9-9AB8-2393F15EAD9B}"/>
    </a:ext>
  </a:extLst>
</a:theme>
</file>

<file path=ppt/theme/theme3.xml><?xml version="1.0" encoding="utf-8"?>
<a:theme xmlns:a="http://schemas.openxmlformats.org/drawingml/2006/main" name="6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NPC Limited Internal Presentation Template 02.08.2022" id="{9EC1D714-4D67-437C-ACA7-88059F225C1D}" vid="{33D06388-8C28-4AD8-9F32-B930020DD9AC}"/>
    </a:ext>
  </a:extLst>
</a:theme>
</file>

<file path=ppt/theme/theme4.xml><?xml version="1.0" encoding="utf-8"?>
<a:theme xmlns:a="http://schemas.openxmlformats.org/drawingml/2006/main" name="7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NPC Limited External Presentation Template 02.08.2022" id="{4D416BB1-952C-44AB-9146-A1C22A424FD5}" vid="{E14A34BD-0E81-4E40-A82C-B2DB6651D87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480F25983BB241BB992DD89BFE7806" ma:contentTypeVersion="14" ma:contentTypeDescription="Create a new document." ma:contentTypeScope="" ma:versionID="dfa02422dd6759780962a38657ab4814">
  <xsd:schema xmlns:xsd="http://www.w3.org/2001/XMLSchema" xmlns:xs="http://www.w3.org/2001/XMLSchema" xmlns:p="http://schemas.microsoft.com/office/2006/metadata/properties" xmlns:ns3="f60a1d93-86a5-40fa-bdc9-a0bf81db14a8" xmlns:ns4="d48e81b1-9853-4ea1-b793-d01c75831be9" targetNamespace="http://schemas.microsoft.com/office/2006/metadata/properties" ma:root="true" ma:fieldsID="330a94b671e5c2f619737e47853694b4" ns3:_="" ns4:_="">
    <xsd:import namespace="f60a1d93-86a5-40fa-bdc9-a0bf81db14a8"/>
    <xsd:import namespace="d48e81b1-9853-4ea1-b793-d01c75831be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a1d93-86a5-40fa-bdc9-a0bf81db14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8e81b1-9853-4ea1-b793-d01c75831be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ED22EB-E0BA-4E69-ADBC-0B75FCF2DC40}">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B59E3E25-50F7-4A0F-9F19-457900F218C9}">
  <ds:schemaRefs>
    <ds:schemaRef ds:uri="http://schemas.microsoft.com/sharepoint/v3/contenttype/forms"/>
  </ds:schemaRefs>
</ds:datastoreItem>
</file>

<file path=customXml/itemProps3.xml><?xml version="1.0" encoding="utf-8"?>
<ds:datastoreItem xmlns:ds="http://schemas.openxmlformats.org/officeDocument/2006/customXml" ds:itemID="{7013EB1A-F027-4C3A-8A3A-466725164E86}">
  <ds:schemaRefs>
    <ds:schemaRef ds:uri="http://schemas.microsoft.com/office/2006/metadata/contentType"/>
    <ds:schemaRef ds:uri="http://schemas.microsoft.com/office/2006/metadata/properties/metaAttributes"/>
    <ds:schemaRef ds:uri="http://www.w3.org/2000/xmlns/"/>
    <ds:schemaRef ds:uri="http://www.w3.org/2001/XMLSchema"/>
    <ds:schemaRef ds:uri="f60a1d93-86a5-40fa-bdc9-a0bf81db14a8"/>
    <ds:schemaRef ds:uri="d48e81b1-9853-4ea1-b793-d01c75831be9"/>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9218</TotalTime>
  <Words>875</Words>
  <Application>Microsoft Office PowerPoint</Application>
  <PresentationFormat>Widescreen</PresentationFormat>
  <Paragraphs>104</Paragraphs>
  <Slides>10</Slides>
  <Notes>1</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1</vt:i4>
      </vt:variant>
      <vt:variant>
        <vt:lpstr>Slide Titles</vt:lpstr>
      </vt:variant>
      <vt:variant>
        <vt:i4>10</vt:i4>
      </vt:variant>
    </vt:vector>
  </HeadingPairs>
  <TitlesOfParts>
    <vt:vector size="20" baseType="lpstr">
      <vt:lpstr>Arial</vt:lpstr>
      <vt:lpstr>Calibri</vt:lpstr>
      <vt:lpstr>Calibri Light</vt:lpstr>
      <vt:lpstr>Century Gothic</vt:lpstr>
      <vt:lpstr>Montserrat</vt:lpstr>
      <vt:lpstr>Office Theme</vt:lpstr>
      <vt:lpstr>4_Office Theme</vt:lpstr>
      <vt:lpstr>6_Office Theme</vt:lpstr>
      <vt:lpstr>7_Office Theme</vt:lpstr>
      <vt:lpstr>think-cell Slide</vt:lpstr>
      <vt:lpstr>PowerPoint Presentation</vt:lpstr>
      <vt:lpstr>PowerPoint Presentation</vt:lpstr>
      <vt:lpstr>PowerPoint Presentation</vt:lpstr>
      <vt:lpstr>THE MARKET SIZE AND THE MAJOR PLAYERS </vt:lpstr>
      <vt:lpstr>PowerPoint Presentation</vt:lpstr>
      <vt:lpstr>PowerPoint Presentation</vt:lpstr>
      <vt:lpstr>PowerPoint Presentation</vt:lpstr>
      <vt:lpstr>THE PRODUCT PRICING AND SUBSIDY REGIMES</vt:lpstr>
      <vt:lpstr>THE IMPACT OF NET ZERO EMISSION ON THE MARKET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Mokwa Y. Mohammed</dc:creator>
  <cp:lastModifiedBy>Nasiru K. Hamza</cp:lastModifiedBy>
  <cp:revision>19</cp:revision>
  <cp:lastPrinted>2022-10-12T10:27:34Z</cp:lastPrinted>
  <dcterms:created xsi:type="dcterms:W3CDTF">2022-09-23T11:22:00Z</dcterms:created>
  <dcterms:modified xsi:type="dcterms:W3CDTF">2022-10-26T07:11:19Z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0x01010007480F25983BB241BB992DD89BFE7806</vt:lpwstr>
  </property>
</Properties>
</file>